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handoutMasterIdLst>
    <p:handoutMasterId r:id="rId12"/>
  </p:handoutMasterIdLst>
  <p:sldIdLst>
    <p:sldId id="430" r:id="rId2"/>
    <p:sldId id="470" r:id="rId3"/>
    <p:sldId id="542" r:id="rId4"/>
    <p:sldId id="331" r:id="rId5"/>
    <p:sldId id="568" r:id="rId6"/>
    <p:sldId id="567" r:id="rId7"/>
    <p:sldId id="536" r:id="rId8"/>
    <p:sldId id="314" r:id="rId9"/>
    <p:sldId id="334" r:id="rId10"/>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2" autoAdjust="0"/>
  </p:normalViewPr>
  <p:slideViewPr>
    <p:cSldViewPr snapToObjects="1">
      <p:cViewPr varScale="1">
        <p:scale>
          <a:sx n="108" d="100"/>
          <a:sy n="108" d="100"/>
        </p:scale>
        <p:origin x="1716"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213868CA-DAE9-4EA7-9335-B8F5034515FB}" type="datetime1">
              <a:rPr lang="en-US" altLang="en-US"/>
              <a:pPr>
                <a:defRPr/>
              </a:pPr>
              <a:t>4/11/2023</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B892677-7964-4DFC-9017-B0A0416FA9F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12FA6645-CBAC-4EFD-B0C7-31A86B094BD8}" type="datetime1">
              <a:rPr lang="en-US" altLang="en-US"/>
              <a:pPr>
                <a:defRPr/>
              </a:pPr>
              <a:t>4/11/2023</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AAC91F-DA77-46F0-AB00-FA37D8FCB8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42B5C7-AB45-4537-B522-62FCAE1E72F2}" type="slidenum">
              <a:rPr lang="en-US" smtClean="0"/>
              <a:pPr>
                <a:defRPr/>
              </a:pPr>
              <a:t>1</a:t>
            </a:fld>
            <a:endParaRPr lang="en-US"/>
          </a:p>
        </p:txBody>
      </p:sp>
    </p:spTree>
    <p:extLst>
      <p:ext uri="{BB962C8B-B14F-4D97-AF65-F5344CB8AC3E}">
        <p14:creationId xmlns:p14="http://schemas.microsoft.com/office/powerpoint/2010/main" val="8201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2</a:t>
            </a:fld>
            <a:endParaRPr lang="en-US" altLang="en-US"/>
          </a:p>
        </p:txBody>
      </p:sp>
    </p:spTree>
    <p:extLst>
      <p:ext uri="{BB962C8B-B14F-4D97-AF65-F5344CB8AC3E}">
        <p14:creationId xmlns:p14="http://schemas.microsoft.com/office/powerpoint/2010/main" val="216415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7</a:t>
            </a:fld>
            <a:endParaRPr lang="en-US" altLang="en-US"/>
          </a:p>
        </p:txBody>
      </p:sp>
    </p:spTree>
    <p:extLst>
      <p:ext uri="{BB962C8B-B14F-4D97-AF65-F5344CB8AC3E}">
        <p14:creationId xmlns:p14="http://schemas.microsoft.com/office/powerpoint/2010/main" val="1612300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ER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8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66588C1-9077-48FD-99DF-89535B58B221}"/>
              </a:ext>
            </a:extLst>
          </p:cNvPr>
          <p:cNvSpPr>
            <a:spLocks noGrp="1"/>
          </p:cNvSpPr>
          <p:nvPr>
            <p:ph type="sldNum" sz="quarter" idx="10"/>
          </p:nvPr>
        </p:nvSpPr>
        <p:spPr>
          <a:xfrm>
            <a:off x="3724275" y="6351588"/>
            <a:ext cx="2133600" cy="365125"/>
          </a:xfrm>
          <a:prstGeom prst="rect">
            <a:avLst/>
          </a:prstGeom>
        </p:spPr>
        <p:txBody>
          <a:bodyPr vert="horz" wrap="square" lIns="91440" tIns="45720" rIns="91440" bIns="45720" numCol="1" anchor="t" anchorCtr="0" compatLnSpc="1">
            <a:prstTxWarp prst="textNoShape">
              <a:avLst/>
            </a:prstTxWarp>
          </a:bodyPr>
          <a:lstStyle>
            <a:lvl1pPr algn="ctr" defTabSz="914400" eaLnBrk="1" fontAlgn="auto" hangingPunct="1">
              <a:spcBef>
                <a:spcPts val="0"/>
              </a:spcBef>
              <a:spcAft>
                <a:spcPts val="0"/>
              </a:spcAft>
              <a:defRPr sz="1400">
                <a:solidFill>
                  <a:prstClr val="black"/>
                </a:solidFill>
                <a:latin typeface="Arial" panose="020B0604020202020204" pitchFamily="34" charset="0"/>
                <a:ea typeface="+mn-ea"/>
                <a:cs typeface="Arial" panose="020B0604020202020204" pitchFamily="34" charset="0"/>
              </a:defRPr>
            </a:lvl1pPr>
          </a:lstStyle>
          <a:p>
            <a:pPr>
              <a:defRPr/>
            </a:pPr>
            <a:fld id="{33F2D1E7-4889-4910-B210-695418BE5AFD}" type="slidenum">
              <a:rPr lang="en-US" altLang="en-US"/>
              <a:pPr>
                <a:defRPr/>
              </a:pPr>
              <a:t>‹#›</a:t>
            </a:fld>
            <a:endParaRPr lang="en-US" altLang="en-US"/>
          </a:p>
        </p:txBody>
      </p:sp>
    </p:spTree>
    <p:extLst>
      <p:ext uri="{BB962C8B-B14F-4D97-AF65-F5344CB8AC3E}">
        <p14:creationId xmlns:p14="http://schemas.microsoft.com/office/powerpoint/2010/main" val="14499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E66588C1-9077-48FD-99DF-89535B58B221}"/>
              </a:ext>
            </a:extLst>
          </p:cNvPr>
          <p:cNvSpPr>
            <a:spLocks noGrp="1"/>
          </p:cNvSpPr>
          <p:nvPr>
            <p:ph type="sldNum" sz="quarter" idx="10"/>
          </p:nvPr>
        </p:nvSpPr>
        <p:spPr>
          <a:xfrm>
            <a:off x="3724275" y="6351588"/>
            <a:ext cx="2133600" cy="365125"/>
          </a:xfrm>
          <a:prstGeom prst="rect">
            <a:avLst/>
          </a:prstGeom>
        </p:spPr>
        <p:txBody>
          <a:bodyPr vert="horz" wrap="square" lIns="91440" tIns="45720" rIns="91440" bIns="45720" numCol="1" anchor="t" anchorCtr="0" compatLnSpc="1">
            <a:prstTxWarp prst="textNoShape">
              <a:avLst/>
            </a:prstTxWarp>
          </a:bodyPr>
          <a:lstStyle>
            <a:lvl1pPr algn="ctr" defTabSz="914400" eaLnBrk="1" fontAlgn="auto" hangingPunct="1">
              <a:spcBef>
                <a:spcPts val="0"/>
              </a:spcBef>
              <a:spcAft>
                <a:spcPts val="0"/>
              </a:spcAft>
              <a:defRPr sz="1400">
                <a:solidFill>
                  <a:prstClr val="black"/>
                </a:solidFill>
                <a:latin typeface="Arial" panose="020B0604020202020204" pitchFamily="34" charset="0"/>
                <a:ea typeface="+mn-ea"/>
                <a:cs typeface="Arial" panose="020B0604020202020204" pitchFamily="34" charset="0"/>
              </a:defRPr>
            </a:lvl1pPr>
          </a:lstStyle>
          <a:p>
            <a:pPr>
              <a:defRPr/>
            </a:pPr>
            <a:fld id="{E231F5D7-8662-494B-859D-BC75C9A387F3}" type="slidenum">
              <a:rPr lang="en-US" altLang="en-US"/>
              <a:pPr>
                <a:defRPr/>
              </a:pPr>
              <a:t>‹#›</a:t>
            </a:fld>
            <a:endParaRPr lang="en-US" altLang="en-US"/>
          </a:p>
        </p:txBody>
      </p:sp>
    </p:spTree>
    <p:extLst>
      <p:ext uri="{BB962C8B-B14F-4D97-AF65-F5344CB8AC3E}">
        <p14:creationId xmlns:p14="http://schemas.microsoft.com/office/powerpoint/2010/main" val="1264641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2665413"/>
            <a:ext cx="9144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6" r:id="rId2"/>
    <p:sldLayoutId id="2147483697"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6"/>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209800"/>
            <a:ext cx="9144000" cy="1676400"/>
          </a:xfrm>
          <a:solidFill>
            <a:schemeClr val="bg1">
              <a:lumMod val="75000"/>
            </a:schemeClr>
          </a:solidFill>
        </p:spPr>
        <p:txBody>
          <a:bodyPr/>
          <a:lstStyle/>
          <a:p>
            <a:pPr eaLnBrk="1" hangingPunct="1">
              <a:defRPr/>
            </a:pPr>
            <a:r>
              <a:rPr lang="en-GB" sz="1800" b="1" dirty="0">
                <a:solidFill>
                  <a:srgbClr val="000000"/>
                </a:solidFill>
                <a:effectLst/>
                <a:latin typeface="Arial" panose="020B0604020202020204" pitchFamily="34" charset="0"/>
                <a:ea typeface="Times New Roman" panose="02020603050405020304" pitchFamily="18" charset="0"/>
              </a:rPr>
              <a:t>CLASSIFICATION OF SIGNIFICANT WATER RESOURCES AND DETERMINATION OF RESOURCE QUALITY OBJECTIVES FOR WATER RESOURCES IN THE USUTU TO MHLATHUZE CATCHMENTS </a:t>
            </a:r>
            <a:r>
              <a:rPr lang="en-US" altLang="en-US" sz="1800" b="1" dirty="0"/>
              <a:t>(WP11387)</a:t>
            </a:r>
            <a:br>
              <a:rPr lang="en-US" sz="1800" b="1" dirty="0">
                <a:latin typeface="+mj-lt"/>
              </a:rPr>
            </a:br>
            <a:br>
              <a:rPr lang="en-US" sz="1800" b="1" dirty="0">
                <a:latin typeface="+mj-lt"/>
              </a:rPr>
            </a:br>
            <a:endParaRPr lang="en-US" sz="1800" b="1" dirty="0">
              <a:latin typeface="+mj-lt"/>
            </a:endParaRPr>
          </a:p>
        </p:txBody>
      </p:sp>
      <p:sp>
        <p:nvSpPr>
          <p:cNvPr id="3" name="Subtitle 2"/>
          <p:cNvSpPr>
            <a:spLocks noGrp="1"/>
          </p:cNvSpPr>
          <p:nvPr>
            <p:ph type="subTitle" idx="1"/>
          </p:nvPr>
        </p:nvSpPr>
        <p:spPr>
          <a:xfrm>
            <a:off x="1421860" y="4020766"/>
            <a:ext cx="6400800" cy="1752600"/>
          </a:xfrm>
        </p:spPr>
        <p:txBody>
          <a:bodyPr/>
          <a:lstStyle/>
          <a:p>
            <a:r>
              <a:rPr lang="en-US" sz="2000" b="1" dirty="0">
                <a:solidFill>
                  <a:srgbClr val="FFFF00"/>
                </a:solidFill>
              </a:rPr>
              <a:t>8.6 USER WATER QUALITY CONSEQUENCES</a:t>
            </a:r>
          </a:p>
        </p:txBody>
      </p:sp>
      <p:sp>
        <p:nvSpPr>
          <p:cNvPr id="5" name="Slide Number Placeholder 4"/>
          <p:cNvSpPr>
            <a:spLocks noGrp="1"/>
          </p:cNvSpPr>
          <p:nvPr>
            <p:ph type="sldNum" sz="quarter" idx="4294967295"/>
          </p:nvPr>
        </p:nvSpPr>
        <p:spPr/>
        <p:txBody>
          <a:bodyPr/>
          <a:lstStyle/>
          <a:p>
            <a:pPr>
              <a:defRPr/>
            </a:pPr>
            <a:endParaRPr lang="en-US" dirty="0"/>
          </a:p>
        </p:txBody>
      </p:sp>
    </p:spTree>
    <p:extLst>
      <p:ext uri="{BB962C8B-B14F-4D97-AF65-F5344CB8AC3E}">
        <p14:creationId xmlns:p14="http://schemas.microsoft.com/office/powerpoint/2010/main" val="857536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3CF3EE-363B-1D29-D5A1-BD81B683F38B}"/>
              </a:ext>
            </a:extLst>
          </p:cNvPr>
          <p:cNvSpPr txBox="1"/>
          <p:nvPr/>
        </p:nvSpPr>
        <p:spPr>
          <a:xfrm>
            <a:off x="1299587" y="1752600"/>
            <a:ext cx="6858000" cy="2800767"/>
          </a:xfrm>
          <a:prstGeom prst="rect">
            <a:avLst/>
          </a:prstGeom>
          <a:noFill/>
        </p:spPr>
        <p:txBody>
          <a:bodyPr wrap="square" rtlCol="0">
            <a:spAutoFit/>
          </a:bodyPr>
          <a:lstStyle/>
          <a:p>
            <a:pPr algn="ctr"/>
            <a:r>
              <a:rPr lang="en-ZA" sz="4000" b="1" dirty="0"/>
              <a:t>Non-ecological / User water quality Consequences</a:t>
            </a:r>
          </a:p>
          <a:p>
            <a:pPr algn="ctr"/>
            <a:endParaRPr lang="en-ZA" sz="4000" b="1" dirty="0"/>
          </a:p>
          <a:p>
            <a:pPr algn="ctr"/>
            <a:r>
              <a:rPr lang="en-ZA" sz="2800" b="1" dirty="0"/>
              <a:t>Patsy Scherman</a:t>
            </a:r>
          </a:p>
          <a:p>
            <a:pPr algn="ctr"/>
            <a:endParaRPr lang="en-ZA" sz="2800" b="1" dirty="0"/>
          </a:p>
        </p:txBody>
      </p:sp>
    </p:spTree>
    <p:extLst>
      <p:ext uri="{BB962C8B-B14F-4D97-AF65-F5344CB8AC3E}">
        <p14:creationId xmlns:p14="http://schemas.microsoft.com/office/powerpoint/2010/main" val="39358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67B7-8317-FD46-8311-6A68B3118FFC}"/>
              </a:ext>
            </a:extLst>
          </p:cNvPr>
          <p:cNvSpPr>
            <a:spLocks noGrp="1"/>
          </p:cNvSpPr>
          <p:nvPr>
            <p:ph type="title"/>
          </p:nvPr>
        </p:nvSpPr>
        <p:spPr>
          <a:xfrm>
            <a:off x="457200" y="419100"/>
            <a:ext cx="8229600" cy="1143000"/>
          </a:xfrm>
        </p:spPr>
        <p:txBody>
          <a:bodyPr/>
          <a:lstStyle/>
          <a:p>
            <a:r>
              <a:rPr lang="en-ZA" sz="3200" b="1" dirty="0">
                <a:solidFill>
                  <a:srgbClr val="002060"/>
                </a:solidFill>
                <a:latin typeface="+mj-lt"/>
              </a:rPr>
              <a:t>PROCESS: STEPS 5 (Scenarios) AND 6 (RQOs)</a:t>
            </a:r>
          </a:p>
        </p:txBody>
      </p:sp>
      <p:sp>
        <p:nvSpPr>
          <p:cNvPr id="3" name="Content Placeholder 2">
            <a:extLst>
              <a:ext uri="{FF2B5EF4-FFF2-40B4-BE49-F238E27FC236}">
                <a16:creationId xmlns:a16="http://schemas.microsoft.com/office/drawing/2014/main" id="{246DD8E3-248A-9A7A-F135-6B2AA32B1BC8}"/>
              </a:ext>
            </a:extLst>
          </p:cNvPr>
          <p:cNvSpPr>
            <a:spLocks noGrp="1"/>
          </p:cNvSpPr>
          <p:nvPr>
            <p:ph idx="1"/>
          </p:nvPr>
        </p:nvSpPr>
        <p:spPr>
          <a:xfrm>
            <a:off x="403123" y="1265241"/>
            <a:ext cx="8686800" cy="5592759"/>
          </a:xfrm>
        </p:spPr>
        <p:txBody>
          <a:bodyPr/>
          <a:lstStyle/>
          <a:p>
            <a:pPr algn="l">
              <a:buFont typeface="Wingdings" panose="05000000000000000000" pitchFamily="2" charset="2"/>
              <a:buChar char="§"/>
            </a:pPr>
            <a:r>
              <a:rPr lang="en-ZA" sz="2000" b="1" dirty="0">
                <a:latin typeface="Arial" panose="020B0604020202020204" pitchFamily="34" charset="0"/>
                <a:cs typeface="Arial" panose="020B0604020202020204" pitchFamily="34" charset="0"/>
              </a:rPr>
              <a:t>Water quality = two broad components</a:t>
            </a:r>
          </a:p>
          <a:p>
            <a:pPr lvl="1">
              <a:buFont typeface="Courier New" panose="02070309020205020404" pitchFamily="49" charset="0"/>
              <a:buChar char="o"/>
            </a:pPr>
            <a:r>
              <a:rPr lang="en-ZA" sz="2000" b="1" dirty="0">
                <a:latin typeface="Arial" panose="020B0604020202020204" pitchFamily="34" charset="0"/>
                <a:cs typeface="Arial" panose="020B0604020202020204" pitchFamily="34" charset="0"/>
              </a:rPr>
              <a:t>Ecological, i.e. as part of the EWR process. Output = </a:t>
            </a:r>
            <a:r>
              <a:rPr lang="en-ZA" sz="2000" b="1" dirty="0" err="1">
                <a:solidFill>
                  <a:srgbClr val="FF0000"/>
                </a:solidFill>
                <a:latin typeface="Arial" panose="020B0604020202020204" pitchFamily="34" charset="0"/>
                <a:cs typeface="Arial" panose="020B0604020202020204" pitchFamily="34" charset="0"/>
              </a:rPr>
              <a:t>EcoSpecs</a:t>
            </a:r>
            <a:r>
              <a:rPr lang="en-ZA" sz="2000" b="1" dirty="0">
                <a:solidFill>
                  <a:srgbClr val="FF0000"/>
                </a:solidFill>
                <a:latin typeface="Arial" panose="020B0604020202020204" pitchFamily="34" charset="0"/>
                <a:cs typeface="Arial" panose="020B0604020202020204" pitchFamily="34" charset="0"/>
              </a:rPr>
              <a:t>. </a:t>
            </a:r>
          </a:p>
          <a:p>
            <a:pPr lvl="1">
              <a:buFont typeface="Courier New" panose="02070309020205020404" pitchFamily="49" charset="0"/>
              <a:buChar char="o"/>
            </a:pPr>
            <a:r>
              <a:rPr lang="en-ZA" sz="2000" b="1" dirty="0">
                <a:latin typeface="Arial" panose="020B0604020202020204" pitchFamily="34" charset="0"/>
                <a:cs typeface="Arial" panose="020B0604020202020204" pitchFamily="34" charset="0"/>
              </a:rPr>
              <a:t>Non-ecological or Users, i.e. </a:t>
            </a:r>
            <a:r>
              <a:rPr lang="en-ZA" sz="2000" b="1" dirty="0" err="1">
                <a:solidFill>
                  <a:srgbClr val="FF0000"/>
                </a:solidFill>
                <a:latin typeface="Arial" panose="020B0604020202020204" pitchFamily="34" charset="0"/>
                <a:cs typeface="Arial" panose="020B0604020202020204" pitchFamily="34" charset="0"/>
              </a:rPr>
              <a:t>UserSpecs</a:t>
            </a:r>
            <a:r>
              <a:rPr lang="en-ZA" sz="2000" b="1" dirty="0">
                <a:solidFill>
                  <a:srgbClr val="FF0000"/>
                </a:solidFill>
                <a:latin typeface="Arial" panose="020B0604020202020204" pitchFamily="34" charset="0"/>
                <a:cs typeface="Arial" panose="020B0604020202020204" pitchFamily="34" charset="0"/>
              </a:rPr>
              <a:t> </a:t>
            </a:r>
            <a:r>
              <a:rPr lang="en-ZA" sz="2000" b="1" dirty="0">
                <a:latin typeface="Arial" panose="020B0604020202020204" pitchFamily="34" charset="0"/>
                <a:cs typeface="Arial" panose="020B0604020202020204" pitchFamily="34" charset="0"/>
              </a:rPr>
              <a:t>(excl. aquatic ecosystems + includes users such as irrigation, stock-watering, domestic, recreation and industrial).</a:t>
            </a:r>
          </a:p>
          <a:p>
            <a:pPr marL="800100" lvl="1" indent="-342900">
              <a:buFont typeface="Wingdings" pitchFamily="2" charset="2"/>
              <a:buChar char="§"/>
            </a:pPr>
            <a:endParaRPr lang="en-ZA" sz="1000" b="1" dirty="0">
              <a:latin typeface="Arial" panose="020B0604020202020204" pitchFamily="34" charset="0"/>
              <a:cs typeface="Arial" panose="020B0604020202020204" pitchFamily="34" charset="0"/>
            </a:endParaRPr>
          </a:p>
          <a:p>
            <a:pPr algn="l">
              <a:buFont typeface="Wingdings" panose="05000000000000000000" pitchFamily="2" charset="2"/>
              <a:buChar char="§"/>
            </a:pPr>
            <a:r>
              <a:rPr lang="en-ZA" sz="2000" b="1" i="1" u="sng" dirty="0">
                <a:latin typeface="Arial" panose="020B0604020202020204" pitchFamily="34" charset="0"/>
              </a:rPr>
              <a:t>Now need to:</a:t>
            </a:r>
            <a:endParaRPr lang="en-ZA" sz="2000" b="1" i="1" u="sng" dirty="0">
              <a:latin typeface="Arial" panose="020B0604020202020204" pitchFamily="34" charset="0"/>
              <a:cs typeface="Arial" panose="020B0604020202020204" pitchFamily="34" charset="0"/>
            </a:endParaRPr>
          </a:p>
          <a:p>
            <a:pPr lvl="1"/>
            <a:r>
              <a:rPr lang="en-ZA" sz="2000" b="1" dirty="0">
                <a:latin typeface="Arial" panose="020B0604020202020204" pitchFamily="34" charset="0"/>
                <a:cs typeface="Arial" panose="020B0604020202020204" pitchFamily="34" charset="0"/>
              </a:rPr>
              <a:t>ID </a:t>
            </a:r>
            <a:r>
              <a:rPr lang="en-ZA" sz="2000" b="1" dirty="0" err="1">
                <a:latin typeface="Arial" panose="020B0604020202020204" pitchFamily="34" charset="0"/>
                <a:cs typeface="Arial" panose="020B0604020202020204" pitchFamily="34" charset="0"/>
              </a:rPr>
              <a:t>wq</a:t>
            </a:r>
            <a:r>
              <a:rPr lang="en-ZA" sz="2000" b="1" dirty="0">
                <a:latin typeface="Arial" panose="020B0604020202020204" pitchFamily="34" charset="0"/>
                <a:cs typeface="Arial" panose="020B0604020202020204" pitchFamily="34" charset="0"/>
              </a:rPr>
              <a:t> role players, including non-ecological e.g. irrigation, settlements</a:t>
            </a:r>
          </a:p>
          <a:p>
            <a:pPr lvl="1"/>
            <a:r>
              <a:rPr lang="en-ZA" sz="2000" b="1" dirty="0">
                <a:latin typeface="Arial" panose="020B0604020202020204" pitchFamily="34" charset="0"/>
                <a:cs typeface="Arial" panose="020B0604020202020204" pitchFamily="34" charset="0"/>
              </a:rPr>
              <a:t>Start identifying indicators linked to </a:t>
            </a:r>
            <a:r>
              <a:rPr lang="en-ZA" sz="2000" b="1" dirty="0">
                <a:solidFill>
                  <a:schemeClr val="accent3">
                    <a:lumMod val="75000"/>
                  </a:schemeClr>
                </a:solidFill>
                <a:latin typeface="Arial" panose="020B0604020202020204" pitchFamily="34" charset="0"/>
                <a:cs typeface="Arial" panose="020B0604020202020204" pitchFamily="34" charset="0"/>
              </a:rPr>
              <a:t>driving variables</a:t>
            </a:r>
            <a:r>
              <a:rPr lang="en-ZA" sz="2000" b="1" dirty="0">
                <a:latin typeface="Arial" panose="020B0604020202020204" pitchFamily="34" charset="0"/>
                <a:cs typeface="Arial" panose="020B0604020202020204" pitchFamily="34" charset="0"/>
              </a:rPr>
              <a:t> associated with indicator </a:t>
            </a:r>
            <a:r>
              <a:rPr lang="en-ZA" sz="2000" b="1" dirty="0" err="1">
                <a:solidFill>
                  <a:schemeClr val="tx2">
                    <a:lumMod val="60000"/>
                    <a:lumOff val="40000"/>
                  </a:schemeClr>
                </a:solidFill>
                <a:latin typeface="Arial" panose="020B0604020202020204" pitchFamily="34" charset="0"/>
                <a:cs typeface="Arial" panose="020B0604020202020204" pitchFamily="34" charset="0"/>
              </a:rPr>
              <a:t>wq</a:t>
            </a:r>
            <a:r>
              <a:rPr lang="en-ZA" sz="2000" b="1" dirty="0">
                <a:solidFill>
                  <a:schemeClr val="tx2">
                    <a:lumMod val="60000"/>
                    <a:lumOff val="40000"/>
                  </a:schemeClr>
                </a:solidFill>
                <a:latin typeface="Arial" panose="020B0604020202020204" pitchFamily="34" charset="0"/>
                <a:cs typeface="Arial" panose="020B0604020202020204" pitchFamily="34" charset="0"/>
              </a:rPr>
              <a:t> role players</a:t>
            </a:r>
            <a:r>
              <a:rPr lang="en-ZA" sz="2000" b="1" dirty="0">
                <a:latin typeface="Arial" panose="020B0604020202020204" pitchFamily="34" charset="0"/>
                <a:cs typeface="Arial" panose="020B0604020202020204" pitchFamily="34" charset="0"/>
              </a:rPr>
              <a:t>, e.g. elevated </a:t>
            </a:r>
            <a:r>
              <a:rPr lang="en-ZA" sz="2000" b="1" i="1" dirty="0">
                <a:solidFill>
                  <a:srgbClr val="FF0000"/>
                </a:solidFill>
                <a:latin typeface="Arial" panose="020B0604020202020204" pitchFamily="34" charset="0"/>
                <a:cs typeface="Arial" panose="020B0604020202020204" pitchFamily="34" charset="0"/>
              </a:rPr>
              <a:t>phosphate</a:t>
            </a:r>
            <a:r>
              <a:rPr lang="en-ZA" sz="2000" b="1" dirty="0">
                <a:latin typeface="Arial" panose="020B0604020202020204" pitchFamily="34" charset="0"/>
                <a:cs typeface="Arial" panose="020B0604020202020204" pitchFamily="34" charset="0"/>
              </a:rPr>
              <a:t> associated with </a:t>
            </a:r>
            <a:r>
              <a:rPr lang="en-ZA" sz="2000" b="1" dirty="0">
                <a:solidFill>
                  <a:schemeClr val="accent3">
                    <a:lumMod val="75000"/>
                  </a:schemeClr>
                </a:solidFill>
                <a:latin typeface="Arial" panose="020B0604020202020204" pitchFamily="34" charset="0"/>
                <a:cs typeface="Arial" panose="020B0604020202020204" pitchFamily="34" charset="0"/>
              </a:rPr>
              <a:t>nutrients</a:t>
            </a:r>
            <a:r>
              <a:rPr lang="en-ZA" sz="2000" b="1" dirty="0">
                <a:latin typeface="Arial" panose="020B0604020202020204" pitchFamily="34" charset="0"/>
                <a:cs typeface="Arial" panose="020B0604020202020204" pitchFamily="34" charset="0"/>
              </a:rPr>
              <a:t> linked to </a:t>
            </a:r>
            <a:r>
              <a:rPr lang="en-ZA" sz="2000" b="1" dirty="0">
                <a:solidFill>
                  <a:schemeClr val="tx2">
                    <a:lumMod val="60000"/>
                    <a:lumOff val="40000"/>
                  </a:schemeClr>
                </a:solidFill>
                <a:latin typeface="Arial" panose="020B0604020202020204" pitchFamily="34" charset="0"/>
                <a:cs typeface="Arial" panose="020B0604020202020204" pitchFamily="34" charset="0"/>
              </a:rPr>
              <a:t>stock-watering</a:t>
            </a:r>
            <a:endParaRPr lang="en-ZA" sz="2000" b="1" dirty="0">
              <a:latin typeface="Arial" panose="020B0604020202020204" pitchFamily="34" charset="0"/>
              <a:cs typeface="Arial" panose="020B0604020202020204" pitchFamily="34" charset="0"/>
            </a:endParaRPr>
          </a:p>
          <a:p>
            <a:pPr lvl="1"/>
            <a:r>
              <a:rPr lang="en-ZA" sz="2000" b="1" dirty="0">
                <a:latin typeface="Arial" panose="020B0604020202020204" pitchFamily="34" charset="0"/>
                <a:cs typeface="Arial" panose="020B0604020202020204" pitchFamily="34" charset="0"/>
              </a:rPr>
              <a:t>Eventually identify </a:t>
            </a:r>
            <a:r>
              <a:rPr lang="en-ZA" sz="2000" b="1" dirty="0">
                <a:solidFill>
                  <a:srgbClr val="FF0000"/>
                </a:solidFill>
                <a:latin typeface="Arial" panose="020B0604020202020204" pitchFamily="34" charset="0"/>
                <a:cs typeface="Arial" panose="020B0604020202020204" pitchFamily="34" charset="0"/>
              </a:rPr>
              <a:t>pollution priority areas </a:t>
            </a:r>
            <a:r>
              <a:rPr lang="en-ZA" sz="2000" b="1" dirty="0">
                <a:latin typeface="Arial" panose="020B0604020202020204" pitchFamily="34" charset="0"/>
                <a:cs typeface="Arial" panose="020B0604020202020204" pitchFamily="34" charset="0"/>
              </a:rPr>
              <a:t>and / or </a:t>
            </a:r>
            <a:r>
              <a:rPr lang="en-ZA" sz="2000" b="1" dirty="0">
                <a:solidFill>
                  <a:srgbClr val="FF0000"/>
                </a:solidFill>
                <a:latin typeface="Arial" panose="020B0604020202020204" pitchFamily="34" charset="0"/>
                <a:cs typeface="Arial" panose="020B0604020202020204" pitchFamily="34" charset="0"/>
              </a:rPr>
              <a:t>priority protection areas</a:t>
            </a:r>
            <a:endParaRPr lang="en-ZA" sz="2000" b="1" dirty="0"/>
          </a:p>
          <a:p>
            <a:pPr>
              <a:buFont typeface="Wingdings" panose="05000000000000000000" pitchFamily="2" charset="2"/>
              <a:buChar char="§"/>
            </a:pPr>
            <a:endParaRPr lang="en-ZA" sz="2200" dirty="0"/>
          </a:p>
        </p:txBody>
      </p:sp>
      <p:cxnSp>
        <p:nvCxnSpPr>
          <p:cNvPr id="4" name="Straight Connector 3">
            <a:extLst>
              <a:ext uri="{FF2B5EF4-FFF2-40B4-BE49-F238E27FC236}">
                <a16:creationId xmlns:a16="http://schemas.microsoft.com/office/drawing/2014/main" id="{59292F86-1EC6-C759-4246-10F4B023438B}"/>
              </a:ext>
            </a:extLst>
          </p:cNvPr>
          <p:cNvCxnSpPr/>
          <p:nvPr/>
        </p:nvCxnSpPr>
        <p:spPr>
          <a:xfrm>
            <a:off x="476864" y="9906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6923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09956" y="757324"/>
            <a:ext cx="3402467" cy="87566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Identify water quality priority RUs and water quality hotspots (desktop)</a:t>
            </a:r>
          </a:p>
        </p:txBody>
      </p:sp>
      <p:sp>
        <p:nvSpPr>
          <p:cNvPr id="6" name="Rounded Rectangle 5"/>
          <p:cNvSpPr/>
          <p:nvPr/>
        </p:nvSpPr>
        <p:spPr>
          <a:xfrm>
            <a:off x="2749685" y="1742603"/>
            <a:ext cx="6321581" cy="76566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Identify priority </a:t>
            </a:r>
            <a:r>
              <a:rPr lang="en-ZA" sz="1800" b="1" dirty="0" err="1">
                <a:solidFill>
                  <a:schemeClr val="tx1"/>
                </a:solidFill>
                <a:latin typeface="Futura Md BT" panose="020B0602020204020303" pitchFamily="34" charset="0"/>
              </a:rPr>
              <a:t>wq</a:t>
            </a:r>
            <a:r>
              <a:rPr lang="en-ZA" sz="1800" b="1" dirty="0">
                <a:solidFill>
                  <a:schemeClr val="tx1"/>
                </a:solidFill>
                <a:latin typeface="Futura Md BT" panose="020B0602020204020303" pitchFamily="34" charset="0"/>
              </a:rPr>
              <a:t> role players + link them to the identified </a:t>
            </a:r>
            <a:r>
              <a:rPr lang="en-ZA" sz="1800" b="1" dirty="0" err="1">
                <a:solidFill>
                  <a:schemeClr val="tx1"/>
                </a:solidFill>
                <a:latin typeface="Futura Md BT" panose="020B0602020204020303" pitchFamily="34" charset="0"/>
              </a:rPr>
              <a:t>RUs.</a:t>
            </a:r>
            <a:r>
              <a:rPr lang="en-ZA" sz="1800" b="1" dirty="0">
                <a:solidFill>
                  <a:schemeClr val="tx1"/>
                </a:solidFill>
                <a:latin typeface="Futura Md BT" panose="020B0602020204020303" pitchFamily="34" charset="0"/>
              </a:rPr>
              <a:t> Use EWR info for aquatic ecosystems.</a:t>
            </a:r>
          </a:p>
        </p:txBody>
      </p:sp>
      <p:sp>
        <p:nvSpPr>
          <p:cNvPr id="7" name="Rounded Rectangle 6"/>
          <p:cNvSpPr/>
          <p:nvPr/>
        </p:nvSpPr>
        <p:spPr>
          <a:xfrm>
            <a:off x="4109956" y="2635646"/>
            <a:ext cx="3230680" cy="555172"/>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Identify driving water quality variables</a:t>
            </a:r>
          </a:p>
        </p:txBody>
      </p:sp>
      <p:sp>
        <p:nvSpPr>
          <p:cNvPr id="8" name="Rounded Rectangle 7"/>
          <p:cNvSpPr/>
          <p:nvPr/>
        </p:nvSpPr>
        <p:spPr>
          <a:xfrm>
            <a:off x="3728359" y="4005458"/>
            <a:ext cx="3228253" cy="807331"/>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Identify range of scenarios + RUs impacted on</a:t>
            </a:r>
          </a:p>
        </p:txBody>
      </p:sp>
      <p:sp>
        <p:nvSpPr>
          <p:cNvPr id="9" name="Rounded Rectangle 8"/>
          <p:cNvSpPr/>
          <p:nvPr/>
        </p:nvSpPr>
        <p:spPr>
          <a:xfrm>
            <a:off x="527451" y="3996627"/>
            <a:ext cx="2427884" cy="946647"/>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Determine consequences on driving variables</a:t>
            </a:r>
          </a:p>
        </p:txBody>
      </p:sp>
      <p:cxnSp>
        <p:nvCxnSpPr>
          <p:cNvPr id="10" name="Straight Arrow Connector 9"/>
          <p:cNvCxnSpPr/>
          <p:nvPr/>
        </p:nvCxnSpPr>
        <p:spPr>
          <a:xfrm flipH="1">
            <a:off x="2955335" y="4536733"/>
            <a:ext cx="769018"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3458145" y="4956906"/>
            <a:ext cx="4354301" cy="1393370"/>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spcAft>
                <a:spcPts val="0"/>
              </a:spcAft>
            </a:pPr>
            <a:r>
              <a:rPr lang="en-ZA" sz="1800" b="1" dirty="0">
                <a:solidFill>
                  <a:srgbClr val="000000"/>
                </a:solidFill>
                <a:latin typeface="Arial"/>
                <a:ea typeface="Times New Roman"/>
              </a:rPr>
              <a:t>Select optimal scenarios, select Water Resource Classes + associated catchment configurations, and </a:t>
            </a:r>
            <a:r>
              <a:rPr lang="en-ZA" sz="1800" b="1" i="1" dirty="0">
                <a:solidFill>
                  <a:srgbClr val="000000"/>
                </a:solidFill>
                <a:latin typeface="Arial"/>
                <a:ea typeface="Times New Roman"/>
              </a:rPr>
              <a:t>PREPARE RQOs</a:t>
            </a:r>
            <a:endParaRPr lang="en-ZA" sz="2000" b="1" i="1" dirty="0">
              <a:latin typeface="Times New Roman"/>
              <a:ea typeface="Times New Roman"/>
            </a:endParaRPr>
          </a:p>
        </p:txBody>
      </p:sp>
      <p:sp>
        <p:nvSpPr>
          <p:cNvPr id="14" name="Rounded Rectangle 13"/>
          <p:cNvSpPr/>
          <p:nvPr/>
        </p:nvSpPr>
        <p:spPr>
          <a:xfrm>
            <a:off x="546584" y="5229232"/>
            <a:ext cx="2177512" cy="848715"/>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Rank scenarios</a:t>
            </a:r>
          </a:p>
        </p:txBody>
      </p:sp>
      <p:cxnSp>
        <p:nvCxnSpPr>
          <p:cNvPr id="15" name="Straight Arrow Connector 14"/>
          <p:cNvCxnSpPr>
            <a:endCxn id="13" idx="1"/>
          </p:cNvCxnSpPr>
          <p:nvPr/>
        </p:nvCxnSpPr>
        <p:spPr>
          <a:xfrm>
            <a:off x="2730230" y="5653590"/>
            <a:ext cx="727915" cy="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679970" y="3320141"/>
            <a:ext cx="4843544" cy="555172"/>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ZA" sz="1800" b="1" dirty="0">
                <a:solidFill>
                  <a:schemeClr val="tx1"/>
                </a:solidFill>
                <a:latin typeface="Futura Md BT" panose="020B0602020204020303" pitchFamily="34" charset="0"/>
              </a:rPr>
              <a:t>Gather info from Technical Task Group</a:t>
            </a:r>
          </a:p>
        </p:txBody>
      </p:sp>
      <p:sp>
        <p:nvSpPr>
          <p:cNvPr id="3" name="TextBox 2"/>
          <p:cNvSpPr txBox="1"/>
          <p:nvPr/>
        </p:nvSpPr>
        <p:spPr>
          <a:xfrm>
            <a:off x="1995921" y="1001483"/>
            <a:ext cx="1099457" cy="430887"/>
          </a:xfrm>
          <a:prstGeom prst="rect">
            <a:avLst/>
          </a:prstGeom>
          <a:noFill/>
        </p:spPr>
        <p:txBody>
          <a:bodyPr wrap="square" rtlCol="0">
            <a:spAutoFit/>
          </a:bodyPr>
          <a:lstStyle/>
          <a:p>
            <a:r>
              <a:rPr lang="en-ZA" sz="2200" b="1" dirty="0"/>
              <a:t>Step 1</a:t>
            </a:r>
          </a:p>
        </p:txBody>
      </p:sp>
      <p:sp>
        <p:nvSpPr>
          <p:cNvPr id="17" name="TextBox 16"/>
          <p:cNvSpPr txBox="1"/>
          <p:nvPr/>
        </p:nvSpPr>
        <p:spPr>
          <a:xfrm>
            <a:off x="1595667" y="1820178"/>
            <a:ext cx="1099457" cy="430887"/>
          </a:xfrm>
          <a:prstGeom prst="rect">
            <a:avLst/>
          </a:prstGeom>
          <a:noFill/>
        </p:spPr>
        <p:txBody>
          <a:bodyPr wrap="square" rtlCol="0">
            <a:spAutoFit/>
          </a:bodyPr>
          <a:lstStyle/>
          <a:p>
            <a:r>
              <a:rPr lang="en-ZA" sz="2200" b="1" dirty="0"/>
              <a:t>Step 2</a:t>
            </a:r>
          </a:p>
        </p:txBody>
      </p:sp>
      <p:sp>
        <p:nvSpPr>
          <p:cNvPr id="18" name="TextBox 17"/>
          <p:cNvSpPr txBox="1"/>
          <p:nvPr/>
        </p:nvSpPr>
        <p:spPr>
          <a:xfrm>
            <a:off x="1995921" y="2617112"/>
            <a:ext cx="1099457" cy="430887"/>
          </a:xfrm>
          <a:prstGeom prst="rect">
            <a:avLst/>
          </a:prstGeom>
          <a:noFill/>
        </p:spPr>
        <p:txBody>
          <a:bodyPr wrap="square" rtlCol="0">
            <a:spAutoFit/>
          </a:bodyPr>
          <a:lstStyle/>
          <a:p>
            <a:r>
              <a:rPr lang="en-ZA" sz="2200" b="1" dirty="0"/>
              <a:t>Step 3</a:t>
            </a:r>
          </a:p>
        </p:txBody>
      </p:sp>
      <p:sp>
        <p:nvSpPr>
          <p:cNvPr id="19" name="TextBox 18"/>
          <p:cNvSpPr txBox="1"/>
          <p:nvPr/>
        </p:nvSpPr>
        <p:spPr>
          <a:xfrm>
            <a:off x="1995921" y="3382284"/>
            <a:ext cx="1099457" cy="430887"/>
          </a:xfrm>
          <a:prstGeom prst="rect">
            <a:avLst/>
          </a:prstGeom>
          <a:noFill/>
        </p:spPr>
        <p:txBody>
          <a:bodyPr wrap="square" rtlCol="0">
            <a:spAutoFit/>
          </a:bodyPr>
          <a:lstStyle/>
          <a:p>
            <a:r>
              <a:rPr lang="en-ZA" sz="2200" b="1" dirty="0"/>
              <a:t>Step 4</a:t>
            </a:r>
          </a:p>
        </p:txBody>
      </p:sp>
      <p:sp>
        <p:nvSpPr>
          <p:cNvPr id="20" name="TextBox 19"/>
          <p:cNvSpPr txBox="1"/>
          <p:nvPr/>
        </p:nvSpPr>
        <p:spPr>
          <a:xfrm>
            <a:off x="7227612" y="4307366"/>
            <a:ext cx="1099457" cy="430887"/>
          </a:xfrm>
          <a:prstGeom prst="rect">
            <a:avLst/>
          </a:prstGeom>
          <a:noFill/>
        </p:spPr>
        <p:txBody>
          <a:bodyPr wrap="square" rtlCol="0">
            <a:spAutoFit/>
          </a:bodyPr>
          <a:lstStyle/>
          <a:p>
            <a:r>
              <a:rPr lang="en-ZA" sz="2200" b="1" dirty="0"/>
              <a:t>Step 5</a:t>
            </a:r>
          </a:p>
        </p:txBody>
      </p:sp>
      <p:sp>
        <p:nvSpPr>
          <p:cNvPr id="30" name="TextBox 29"/>
          <p:cNvSpPr txBox="1"/>
          <p:nvPr/>
        </p:nvSpPr>
        <p:spPr>
          <a:xfrm>
            <a:off x="7837714" y="5361267"/>
            <a:ext cx="1099457" cy="430887"/>
          </a:xfrm>
          <a:prstGeom prst="rect">
            <a:avLst/>
          </a:prstGeom>
          <a:noFill/>
        </p:spPr>
        <p:txBody>
          <a:bodyPr wrap="square" rtlCol="0">
            <a:spAutoFit/>
          </a:bodyPr>
          <a:lstStyle/>
          <a:p>
            <a:r>
              <a:rPr lang="en-ZA" sz="2200" b="1" dirty="0"/>
              <a:t>Step 6</a:t>
            </a:r>
          </a:p>
        </p:txBody>
      </p:sp>
    </p:spTree>
    <p:extLst>
      <p:ext uri="{BB962C8B-B14F-4D97-AF65-F5344CB8AC3E}">
        <p14:creationId xmlns:p14="http://schemas.microsoft.com/office/powerpoint/2010/main" val="1291164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DF57-18E6-A044-676E-40C8A3A1D95B}"/>
              </a:ext>
            </a:extLst>
          </p:cNvPr>
          <p:cNvSpPr>
            <a:spLocks noGrp="1"/>
          </p:cNvSpPr>
          <p:nvPr>
            <p:ph type="title"/>
          </p:nvPr>
        </p:nvSpPr>
        <p:spPr>
          <a:xfrm>
            <a:off x="457200" y="152400"/>
            <a:ext cx="8229600" cy="1143000"/>
          </a:xfrm>
        </p:spPr>
        <p:txBody>
          <a:bodyPr/>
          <a:lstStyle/>
          <a:p>
            <a:r>
              <a:rPr lang="en-ZA" sz="3200" b="1" dirty="0">
                <a:solidFill>
                  <a:srgbClr val="002060"/>
                </a:solidFill>
                <a:latin typeface="+mj-lt"/>
                <a:ea typeface="ＭＳ Ｐゴシック" panose="020B0600070205080204" pitchFamily="34" charset="-128"/>
                <a:cs typeface="+mn-cs"/>
              </a:rPr>
              <a:t>METHODOLOGY</a:t>
            </a:r>
          </a:p>
        </p:txBody>
      </p:sp>
      <p:sp>
        <p:nvSpPr>
          <p:cNvPr id="3" name="Content Placeholder 2">
            <a:extLst>
              <a:ext uri="{FF2B5EF4-FFF2-40B4-BE49-F238E27FC236}">
                <a16:creationId xmlns:a16="http://schemas.microsoft.com/office/drawing/2014/main" id="{54EF99F2-C38F-CD3F-7DA2-36614282D2C7}"/>
              </a:ext>
            </a:extLst>
          </p:cNvPr>
          <p:cNvSpPr>
            <a:spLocks noGrp="1"/>
          </p:cNvSpPr>
          <p:nvPr>
            <p:ph idx="1"/>
          </p:nvPr>
        </p:nvSpPr>
        <p:spPr>
          <a:xfrm>
            <a:off x="479322" y="951748"/>
            <a:ext cx="8436077" cy="5525247"/>
          </a:xfrm>
        </p:spPr>
        <p:txBody>
          <a:bodyPr/>
          <a:lstStyle/>
          <a:p>
            <a:pPr marL="342900" lvl="0" indent="-342900" algn="just">
              <a:buFont typeface="Wingdings" panose="05000000000000000000" pitchFamily="2" charset="2"/>
              <a:buChar char=""/>
              <a:tabLst>
                <a:tab pos="457200" algn="l"/>
                <a:tab pos="457200" algn="l"/>
              </a:tabLst>
            </a:pPr>
            <a:r>
              <a:rPr lang="en-ZA" sz="2000" b="1" dirty="0">
                <a:solidFill>
                  <a:srgbClr val="000000"/>
                </a:solidFill>
                <a:effectLst/>
                <a:latin typeface="Arial" panose="020B0604020202020204" pitchFamily="34" charset="0"/>
                <a:ea typeface="Times New Roman" panose="02020603050405020304" pitchFamily="18" charset="0"/>
              </a:rPr>
              <a:t>Set WQ requirements for non-ecological water quality users</a:t>
            </a:r>
          </a:p>
          <a:p>
            <a:pPr marL="457200" lvl="1" indent="0" algn="just">
              <a:spcBef>
                <a:spcPts val="100"/>
              </a:spcBef>
              <a:buNone/>
            </a:pPr>
            <a:r>
              <a:rPr lang="en-ZA" sz="2000" dirty="0">
                <a:effectLst/>
                <a:latin typeface="Arial" panose="020B0604020202020204" pitchFamily="34" charset="0"/>
                <a:ea typeface="Times New Roman" panose="02020603050405020304" pitchFamily="18" charset="0"/>
              </a:rPr>
              <a:t>The significant step here is to (1) link the condition of the resource to user water quality targets (e.g. as per industrial or agricultural water quality guidelines), and (2) determine or confirm water quality requirements for identified priority user driving variables.</a:t>
            </a:r>
          </a:p>
          <a:p>
            <a:pPr marL="457200" lvl="1" indent="0" algn="just">
              <a:spcBef>
                <a:spcPts val="100"/>
              </a:spcBef>
              <a:buNone/>
            </a:pPr>
            <a:endParaRPr lang="en-ZA" sz="1000" dirty="0">
              <a:effectLst/>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
              <a:tabLst>
                <a:tab pos="457200" algn="l"/>
                <a:tab pos="457200" algn="l"/>
              </a:tabLst>
            </a:pPr>
            <a:r>
              <a:rPr lang="en-ZA" sz="2000" b="1" dirty="0">
                <a:solidFill>
                  <a:srgbClr val="000000"/>
                </a:solidFill>
                <a:effectLst/>
                <a:latin typeface="Arial" panose="020B0604020202020204" pitchFamily="34" charset="0"/>
                <a:ea typeface="Times New Roman" panose="02020603050405020304" pitchFamily="18" charset="0"/>
              </a:rPr>
              <a:t>Assess changes in water quality state under scenarios</a:t>
            </a:r>
          </a:p>
          <a:p>
            <a:pPr marL="457200" lvl="1" indent="0" algn="just">
              <a:buNone/>
            </a:pPr>
            <a:r>
              <a:rPr lang="en-GB" sz="2000" dirty="0">
                <a:solidFill>
                  <a:srgbClr val="000000"/>
                </a:solidFill>
                <a:effectLst/>
                <a:latin typeface="Arial" panose="020B0604020202020204" pitchFamily="34" charset="0"/>
                <a:ea typeface="Times New Roman" panose="02020603050405020304" pitchFamily="18" charset="0"/>
              </a:rPr>
              <a:t>The change in water quality state has to be determined under each scenario for impacted areas or users.</a:t>
            </a:r>
          </a:p>
          <a:p>
            <a:pPr marL="457200" lvl="1" indent="0" algn="just">
              <a:buNone/>
            </a:pPr>
            <a:endParaRPr lang="en-ZA" sz="1000" dirty="0">
              <a:solidFill>
                <a:srgbClr val="000000"/>
              </a:solidFill>
              <a:effectLst/>
              <a:latin typeface="Arial" panose="020B0604020202020204" pitchFamily="34" charset="0"/>
              <a:ea typeface="Times New Roman" panose="02020603050405020304" pitchFamily="18" charset="0"/>
            </a:endParaRPr>
          </a:p>
          <a:p>
            <a:pPr marL="342900" lvl="0" indent="-342900" algn="just">
              <a:buFont typeface="Wingdings" panose="05000000000000000000" pitchFamily="2" charset="2"/>
              <a:buChar char=""/>
              <a:tabLst>
                <a:tab pos="457200" algn="l"/>
                <a:tab pos="457200" algn="l"/>
              </a:tabLst>
            </a:pPr>
            <a:r>
              <a:rPr lang="en-ZA" sz="2000" b="1" dirty="0">
                <a:solidFill>
                  <a:srgbClr val="000000"/>
                </a:solidFill>
                <a:effectLst/>
                <a:latin typeface="Arial" panose="020B0604020202020204" pitchFamily="34" charset="0"/>
                <a:ea typeface="Times New Roman" panose="02020603050405020304" pitchFamily="18" charset="0"/>
              </a:rPr>
              <a:t>Determine consequences by linking expected changes in water quality state to requirements of priority driving variables</a:t>
            </a:r>
          </a:p>
          <a:p>
            <a:pPr marL="0" indent="0" algn="just">
              <a:buNone/>
            </a:pPr>
            <a:r>
              <a:rPr lang="en-GB" sz="2000" b="1" dirty="0">
                <a:solidFill>
                  <a:srgbClr val="000000"/>
                </a:solidFill>
                <a:effectLst/>
                <a:latin typeface="Arial" panose="020B0604020202020204" pitchFamily="34" charset="0"/>
                <a:ea typeface="Times New Roman" panose="02020603050405020304" pitchFamily="18" charset="0"/>
              </a:rPr>
              <a:t>	</a:t>
            </a:r>
            <a:r>
              <a:rPr lang="en-GB" sz="2000" dirty="0">
                <a:solidFill>
                  <a:srgbClr val="000000"/>
                </a:solidFill>
                <a:effectLst/>
                <a:latin typeface="Arial" panose="020B0604020202020204" pitchFamily="34" charset="0"/>
                <a:ea typeface="Times New Roman" panose="02020603050405020304" pitchFamily="18" charset="0"/>
              </a:rPr>
              <a:t>Changes in water quality state under each scenario will be linked to 	changes in driving variables resulting in the changed overall state. 	These 	changes are evaluated against the requirements of identified 	users or role players.</a:t>
            </a:r>
            <a:endParaRPr lang="en-ZA" sz="2000" dirty="0">
              <a:solidFill>
                <a:srgbClr val="000000"/>
              </a:solidFill>
              <a:effectLst/>
              <a:latin typeface="Arial" panose="020B0604020202020204" pitchFamily="34" charset="0"/>
              <a:ea typeface="Times New Roman" panose="02020603050405020304" pitchFamily="18" charset="0"/>
            </a:endParaRPr>
          </a:p>
          <a:p>
            <a:endParaRPr lang="en-ZA" dirty="0"/>
          </a:p>
        </p:txBody>
      </p:sp>
      <p:cxnSp>
        <p:nvCxnSpPr>
          <p:cNvPr id="4" name="Straight Connector 3">
            <a:extLst>
              <a:ext uri="{FF2B5EF4-FFF2-40B4-BE49-F238E27FC236}">
                <a16:creationId xmlns:a16="http://schemas.microsoft.com/office/drawing/2014/main" id="{65AF56F6-6C6C-374B-E6FE-B7A1FD53F8B6}"/>
              </a:ext>
            </a:extLst>
          </p:cNvPr>
          <p:cNvCxnSpPr/>
          <p:nvPr/>
        </p:nvCxnSpPr>
        <p:spPr>
          <a:xfrm>
            <a:off x="479323" y="7620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449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176D38-DBE1-B6DD-5D4C-191DDDFDE7F0}"/>
              </a:ext>
            </a:extLst>
          </p:cNvPr>
          <p:cNvSpPr>
            <a:spLocks noGrp="1"/>
          </p:cNvSpPr>
          <p:nvPr>
            <p:ph idx="1"/>
          </p:nvPr>
        </p:nvSpPr>
        <p:spPr>
          <a:xfrm>
            <a:off x="457200" y="1166018"/>
            <a:ext cx="8382000" cy="4525963"/>
          </a:xfrm>
        </p:spPr>
        <p:txBody>
          <a:bodyPr/>
          <a:lstStyle/>
          <a:p>
            <a:pPr>
              <a:buFont typeface="Wingdings" panose="05000000000000000000" pitchFamily="2" charset="2"/>
              <a:buChar char="§"/>
            </a:pPr>
            <a:r>
              <a:rPr lang="en-GB" sz="2000" b="1" dirty="0">
                <a:solidFill>
                  <a:srgbClr val="000000"/>
                </a:solidFill>
                <a:effectLst/>
                <a:latin typeface="Arial" panose="020B0604020202020204" pitchFamily="34" charset="0"/>
                <a:ea typeface="Times New Roman" panose="02020603050405020304" pitchFamily="18" charset="0"/>
              </a:rPr>
              <a:t>Methods outlined in the 2016 DWS document on operationalising Resource Directed Measures.</a:t>
            </a:r>
          </a:p>
          <a:p>
            <a:pPr>
              <a:buFont typeface="Wingdings" panose="05000000000000000000" pitchFamily="2" charset="2"/>
              <a:buChar char="§"/>
            </a:pPr>
            <a:r>
              <a:rPr lang="en-GB" sz="2000" b="1" dirty="0">
                <a:solidFill>
                  <a:srgbClr val="000000"/>
                </a:solidFill>
                <a:effectLst/>
                <a:latin typeface="Arial" panose="020B0604020202020204" pitchFamily="34" charset="0"/>
                <a:ea typeface="Times New Roman" panose="02020603050405020304" pitchFamily="18" charset="0"/>
              </a:rPr>
              <a:t>The assessment is linked specifically to river EWR sites, so High Priority river stretches potentially impacted by operational river scenarios. </a:t>
            </a:r>
          </a:p>
          <a:p>
            <a:pPr>
              <a:buFont typeface="Wingdings" panose="05000000000000000000" pitchFamily="2" charset="2"/>
              <a:buChar char="§"/>
            </a:pPr>
            <a:r>
              <a:rPr lang="en-GB" sz="2000" b="1" dirty="0">
                <a:solidFill>
                  <a:srgbClr val="000000"/>
                </a:solidFill>
                <a:effectLst/>
                <a:latin typeface="Arial" panose="020B0604020202020204" pitchFamily="34" charset="0"/>
                <a:ea typeface="Times New Roman" panose="02020603050405020304" pitchFamily="18" charset="0"/>
              </a:rPr>
              <a:t>All eight EWR sites are affected by the supplied river operational scenarios</a:t>
            </a:r>
            <a:r>
              <a:rPr lang="en-GB" sz="2000" b="1" dirty="0">
                <a:solidFill>
                  <a:srgbClr val="000000"/>
                </a:solidFill>
                <a:ea typeface="Times New Roman" panose="02020603050405020304" pitchFamily="18" charset="0"/>
              </a:rPr>
              <a:t>, but ecological consequences minimal. User </a:t>
            </a:r>
            <a:r>
              <a:rPr lang="en-GB" sz="2000" b="1" dirty="0" err="1">
                <a:solidFill>
                  <a:srgbClr val="000000"/>
                </a:solidFill>
                <a:ea typeface="Times New Roman" panose="02020603050405020304" pitchFamily="18" charset="0"/>
              </a:rPr>
              <a:t>wq</a:t>
            </a:r>
            <a:r>
              <a:rPr lang="en-GB" sz="2000" b="1" dirty="0">
                <a:solidFill>
                  <a:srgbClr val="000000"/>
                </a:solidFill>
                <a:ea typeface="Times New Roman" panose="02020603050405020304" pitchFamily="18" charset="0"/>
              </a:rPr>
              <a:t> normally closely follows ecological consequences as ecology = most sensitive user</a:t>
            </a:r>
            <a:r>
              <a:rPr lang="en-GB" sz="1800" b="1" dirty="0">
                <a:solidFill>
                  <a:srgbClr val="000000"/>
                </a:solidFill>
                <a:ea typeface="Times New Roman" panose="02020603050405020304" pitchFamily="18" charset="0"/>
              </a:rPr>
              <a:t>.</a:t>
            </a:r>
            <a:r>
              <a:rPr lang="en-GB" sz="1800" dirty="0">
                <a:solidFill>
                  <a:srgbClr val="000000"/>
                </a:solidFill>
                <a:effectLst/>
                <a:latin typeface="Arial" panose="020B0604020202020204" pitchFamily="34" charset="0"/>
                <a:ea typeface="Times New Roman" panose="02020603050405020304" pitchFamily="18" charset="0"/>
              </a:rPr>
              <a:t> </a:t>
            </a:r>
            <a:endParaRPr lang="en-GB" sz="2000" b="1" dirty="0">
              <a:solidFill>
                <a:srgbClr val="000000"/>
              </a:solidFill>
              <a:effectLst/>
              <a:latin typeface="Arial" panose="020B0604020202020204" pitchFamily="34" charset="0"/>
              <a:ea typeface="Times New Roman" panose="02020603050405020304" pitchFamily="18" charset="0"/>
            </a:endParaRPr>
          </a:p>
          <a:p>
            <a:pPr>
              <a:buFont typeface="Wingdings" panose="05000000000000000000" pitchFamily="2" charset="2"/>
              <a:buChar char="§"/>
            </a:pPr>
            <a:r>
              <a:rPr lang="en-ZA" sz="2000" b="1" dirty="0"/>
              <a:t>Information required:</a:t>
            </a:r>
          </a:p>
          <a:p>
            <a:pPr lvl="1">
              <a:buFont typeface="Courier New" panose="02070309020205020404" pitchFamily="49" charset="0"/>
              <a:buChar char="o"/>
            </a:pPr>
            <a:r>
              <a:rPr lang="en-ZA" sz="2000" b="1" dirty="0"/>
              <a:t>Status Quo (an example of map shown in next slide)</a:t>
            </a:r>
          </a:p>
          <a:p>
            <a:pPr lvl="1">
              <a:buFont typeface="Courier New" panose="02070309020205020404" pitchFamily="49" charset="0"/>
              <a:buChar char="o"/>
            </a:pPr>
            <a:r>
              <a:rPr lang="en-ZA" sz="2000" b="1" dirty="0"/>
              <a:t>Outputs from TTG meeting, 2 November 2022, and subsequent meetings/interactions</a:t>
            </a:r>
          </a:p>
          <a:p>
            <a:pPr lvl="1">
              <a:buFont typeface="Courier New" panose="02070309020205020404" pitchFamily="49" charset="0"/>
              <a:buChar char="o"/>
            </a:pPr>
            <a:r>
              <a:rPr lang="en-ZA" sz="2000" b="1" dirty="0"/>
              <a:t>Outputs of scenario assessment from WRC-DSS. </a:t>
            </a:r>
          </a:p>
          <a:p>
            <a:pPr lvl="1">
              <a:buFont typeface="Courier New" panose="02070309020205020404" pitchFamily="49" charset="0"/>
              <a:buChar char="o"/>
            </a:pPr>
            <a:endParaRPr lang="en-ZA" sz="2000" b="1" dirty="0"/>
          </a:p>
          <a:p>
            <a:pPr>
              <a:buFont typeface="Wingdings" panose="05000000000000000000" pitchFamily="2" charset="2"/>
              <a:buChar char="§"/>
            </a:pPr>
            <a:endParaRPr lang="en-ZA" sz="2400" b="1" dirty="0"/>
          </a:p>
          <a:p>
            <a:pPr>
              <a:buFont typeface="Wingdings" panose="05000000000000000000" pitchFamily="2" charset="2"/>
              <a:buChar char="§"/>
            </a:pPr>
            <a:r>
              <a:rPr lang="en-ZA" sz="2400" b="1" dirty="0" err="1"/>
              <a:t>xxxx</a:t>
            </a:r>
            <a:endParaRPr lang="en-ZA" sz="2400" b="1" dirty="0"/>
          </a:p>
        </p:txBody>
      </p:sp>
      <p:sp>
        <p:nvSpPr>
          <p:cNvPr id="5" name="TextBox 4">
            <a:extLst>
              <a:ext uri="{FF2B5EF4-FFF2-40B4-BE49-F238E27FC236}">
                <a16:creationId xmlns:a16="http://schemas.microsoft.com/office/drawing/2014/main" id="{C5E116EF-E42F-A942-E66A-4F045EA3B8FA}"/>
              </a:ext>
            </a:extLst>
          </p:cNvPr>
          <p:cNvSpPr txBox="1"/>
          <p:nvPr/>
        </p:nvSpPr>
        <p:spPr>
          <a:xfrm>
            <a:off x="533400" y="358126"/>
            <a:ext cx="7620000" cy="584775"/>
          </a:xfrm>
          <a:prstGeom prst="rect">
            <a:avLst/>
          </a:prstGeom>
          <a:noFill/>
        </p:spPr>
        <p:txBody>
          <a:bodyPr wrap="square">
            <a:spAutoFit/>
          </a:bodyPr>
          <a:lstStyle/>
          <a:p>
            <a:pPr algn="ctr"/>
            <a:r>
              <a:rPr lang="en-ZA" sz="3200" b="1" dirty="0">
                <a:solidFill>
                  <a:srgbClr val="002060"/>
                </a:solidFill>
                <a:latin typeface="+mj-lt"/>
                <a:ea typeface="ＭＳ Ｐゴシック" panose="020B0600070205080204" pitchFamily="34" charset="-128"/>
                <a:cs typeface="+mn-cs"/>
              </a:rPr>
              <a:t>METHODOLOGY</a:t>
            </a:r>
            <a:endParaRPr lang="en-ZA" sz="3200" dirty="0"/>
          </a:p>
        </p:txBody>
      </p:sp>
      <p:cxnSp>
        <p:nvCxnSpPr>
          <p:cNvPr id="6" name="Straight Connector 5">
            <a:extLst>
              <a:ext uri="{FF2B5EF4-FFF2-40B4-BE49-F238E27FC236}">
                <a16:creationId xmlns:a16="http://schemas.microsoft.com/office/drawing/2014/main" id="{DD0BFC2A-A1D1-6694-84B3-515821185749}"/>
              </a:ext>
            </a:extLst>
          </p:cNvPr>
          <p:cNvCxnSpPr/>
          <p:nvPr/>
        </p:nvCxnSpPr>
        <p:spPr>
          <a:xfrm>
            <a:off x="457200" y="942901"/>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3606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5692"/>
            <a:ext cx="8229600" cy="416738"/>
          </a:xfrm>
        </p:spPr>
        <p:txBody>
          <a:bodyPr/>
          <a:lstStyle/>
          <a:p>
            <a:pPr>
              <a:defRPr/>
            </a:pPr>
            <a:r>
              <a:rPr lang="en-US" sz="2400" b="1" dirty="0">
                <a:solidFill>
                  <a:srgbClr val="002060"/>
                </a:solidFill>
              </a:rPr>
              <a:t>W1 (Mhlathuze): Water quality status quo</a:t>
            </a:r>
            <a:endParaRPr lang="en-ZA" sz="2400" b="1" dirty="0">
              <a:solidFill>
                <a:srgbClr val="002060"/>
              </a:solidFill>
            </a:endParaRPr>
          </a:p>
        </p:txBody>
      </p:sp>
      <p:cxnSp>
        <p:nvCxnSpPr>
          <p:cNvPr id="5" name="Straight Connector 4"/>
          <p:cNvCxnSpPr>
            <a:cxnSpLocks/>
          </p:cNvCxnSpPr>
          <p:nvPr/>
        </p:nvCxnSpPr>
        <p:spPr>
          <a:xfrm>
            <a:off x="1676400" y="515627"/>
            <a:ext cx="6019800" cy="0"/>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E30B1D37-F9B7-FE83-FAB9-E4C7FDA60869}"/>
              </a:ext>
            </a:extLst>
          </p:cNvPr>
          <p:cNvPicPr>
            <a:picLocks noChangeAspect="1"/>
          </p:cNvPicPr>
          <p:nvPr/>
        </p:nvPicPr>
        <p:blipFill rotWithShape="1">
          <a:blip r:embed="rId3"/>
          <a:srcRect l="1666" t="8758" r="1666" b="10079"/>
          <a:stretch/>
        </p:blipFill>
        <p:spPr>
          <a:xfrm>
            <a:off x="17737" y="1229260"/>
            <a:ext cx="9110586" cy="5409643"/>
          </a:xfrm>
          <a:prstGeom prst="rect">
            <a:avLst/>
          </a:prstGeom>
        </p:spPr>
      </p:pic>
      <p:sp>
        <p:nvSpPr>
          <p:cNvPr id="9" name="Arrow: Right 8">
            <a:extLst>
              <a:ext uri="{FF2B5EF4-FFF2-40B4-BE49-F238E27FC236}">
                <a16:creationId xmlns:a16="http://schemas.microsoft.com/office/drawing/2014/main" id="{E546B4A0-848D-9129-D14D-4506E1279CFB}"/>
              </a:ext>
            </a:extLst>
          </p:cNvPr>
          <p:cNvSpPr/>
          <p:nvPr/>
        </p:nvSpPr>
        <p:spPr>
          <a:xfrm rot="4919666" flipV="1">
            <a:off x="2290203" y="2292878"/>
            <a:ext cx="986673" cy="144951"/>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1" name="Arrow: Right 10">
            <a:extLst>
              <a:ext uri="{FF2B5EF4-FFF2-40B4-BE49-F238E27FC236}">
                <a16:creationId xmlns:a16="http://schemas.microsoft.com/office/drawing/2014/main" id="{BF1B2859-D1B1-2C4E-FA50-7ED167DCD4CC}"/>
              </a:ext>
            </a:extLst>
          </p:cNvPr>
          <p:cNvSpPr/>
          <p:nvPr/>
        </p:nvSpPr>
        <p:spPr>
          <a:xfrm>
            <a:off x="1837965" y="5368080"/>
            <a:ext cx="1023958" cy="83126"/>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a typeface="+mn-ea"/>
            </a:endParaRPr>
          </a:p>
        </p:txBody>
      </p:sp>
      <p:sp>
        <p:nvSpPr>
          <p:cNvPr id="8" name="Rectangle: Rounded Corners 7">
            <a:extLst>
              <a:ext uri="{FF2B5EF4-FFF2-40B4-BE49-F238E27FC236}">
                <a16:creationId xmlns:a16="http://schemas.microsoft.com/office/drawing/2014/main" id="{6FA676CD-C816-171B-88A6-C642E9F98E40}"/>
              </a:ext>
            </a:extLst>
          </p:cNvPr>
          <p:cNvSpPr/>
          <p:nvPr/>
        </p:nvSpPr>
        <p:spPr>
          <a:xfrm>
            <a:off x="1103312" y="891183"/>
            <a:ext cx="1905000" cy="997245"/>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W12C-03263 (</a:t>
            </a:r>
            <a:r>
              <a:rPr kumimoji="0" lang="en-ZA" sz="1600" b="1" i="0" u="none" strike="noStrike" kern="0" cap="none" spc="0" normalizeH="0" baseline="0" noProof="0" dirty="0" err="1">
                <a:ln>
                  <a:noFill/>
                </a:ln>
                <a:solidFill>
                  <a:prstClr val="black"/>
                </a:solidFill>
                <a:effectLst/>
                <a:uLnTx/>
                <a:uFillTx/>
                <a:latin typeface="+mn-lt"/>
                <a:ea typeface="+mn-ea"/>
                <a:cs typeface="Arial" panose="020B0604020202020204" pitchFamily="34" charset="0"/>
              </a:rPr>
              <a:t>Mfulazane</a:t>
            </a:r>
            <a:r>
              <a:rPr kumimoji="0" lang="en-ZA"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 </a:t>
            </a:r>
            <a:r>
              <a:rPr kumimoji="0" lang="en-ZA"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Large impact. </a:t>
            </a:r>
            <a:r>
              <a:rPr kumimoji="0" lang="en-ZA" sz="1600" b="1" i="0" u="none" strike="noStrike" kern="0" cap="none" spc="0" normalizeH="0" baseline="0" noProof="0" dirty="0" err="1">
                <a:ln>
                  <a:noFill/>
                </a:ln>
                <a:solidFill>
                  <a:prstClr val="black"/>
                </a:solidFill>
                <a:effectLst/>
                <a:uLnTx/>
                <a:uFillTx/>
                <a:latin typeface="+mn-lt"/>
                <a:ea typeface="+mn-ea"/>
                <a:cs typeface="Arial" panose="020B0604020202020204" pitchFamily="34" charset="0"/>
              </a:rPr>
              <a:t>Melmoth</a:t>
            </a:r>
            <a:r>
              <a:rPr kumimoji="0" lang="en-ZA"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 Ponds</a:t>
            </a:r>
            <a:r>
              <a:rPr kumimoji="0" lang="en-ZA"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GB"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id="{32DF7287-24D9-5F00-79EF-48CE6E7A73F1}"/>
              </a:ext>
            </a:extLst>
          </p:cNvPr>
          <p:cNvSpPr/>
          <p:nvPr/>
        </p:nvSpPr>
        <p:spPr>
          <a:xfrm>
            <a:off x="100699" y="4269246"/>
            <a:ext cx="1905000" cy="1453286"/>
          </a:xfrm>
          <a:prstGeom prst="roundRect">
            <a:avLst/>
          </a:prstGeom>
          <a:solidFill>
            <a:schemeClr val="bg1"/>
          </a:solidFill>
          <a:ln w="19050" cap="flat" cmpd="sng" algn="ctr">
            <a:solidFill>
              <a:schemeClr val="tx1"/>
            </a:solidFill>
            <a:prstDash val="solid"/>
            <a:miter lim="800000"/>
          </a:ln>
          <a:effectLst/>
        </p:spPr>
        <p:txBody>
          <a:bodyPr lIns="36000" tIns="36000" rIns="36000" bIns="3600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mn-lt"/>
                <a:ea typeface="Times New Roman" panose="02020603050405020304" pitchFamily="18" charset="0"/>
                <a:cs typeface="+mn-cs"/>
              </a:rPr>
              <a:t>W11A-03612 (</a:t>
            </a:r>
            <a:r>
              <a:rPr kumimoji="0" lang="en-GB" sz="1600" b="1" i="0" u="none" strike="noStrike" kern="0" cap="none" spc="0" normalizeH="0" baseline="0" noProof="0" dirty="0" err="1">
                <a:ln>
                  <a:noFill/>
                </a:ln>
                <a:solidFill>
                  <a:srgbClr val="000000"/>
                </a:solidFill>
                <a:effectLst/>
                <a:uLnTx/>
                <a:uFillTx/>
                <a:latin typeface="+mn-lt"/>
                <a:ea typeface="Times New Roman" panose="02020603050405020304" pitchFamily="18" charset="0"/>
                <a:cs typeface="+mn-cs"/>
              </a:rPr>
              <a:t>Matigulu</a:t>
            </a:r>
            <a:r>
              <a:rPr kumimoji="0" lang="en-GB" sz="1600" b="1" i="0" u="none" strike="noStrike" kern="0" cap="none" spc="0" normalizeH="0" baseline="0" noProof="0" dirty="0">
                <a:ln>
                  <a:noFill/>
                </a:ln>
                <a:solidFill>
                  <a:srgbClr val="000000"/>
                </a:solidFill>
                <a:effectLst/>
                <a:uLnTx/>
                <a:uFillTx/>
                <a:latin typeface="+mn-lt"/>
                <a:ea typeface="Times New Roman" panose="02020603050405020304" pitchFamily="18" charset="0"/>
                <a:cs typeface="+mn-cs"/>
              </a:rPr>
              <a:t>)</a:t>
            </a:r>
            <a:r>
              <a:rPr kumimoji="0" lang="en-GB" sz="1600" b="0" i="0" u="none" strike="noStrike" kern="0" cap="none" spc="0" normalizeH="0" baseline="0" noProof="0" dirty="0">
                <a:ln>
                  <a:noFill/>
                </a:ln>
                <a:solidFill>
                  <a:srgbClr val="000000"/>
                </a:solidFill>
                <a:effectLst/>
                <a:uLnTx/>
                <a:uFillTx/>
                <a:latin typeface="+mn-lt"/>
                <a:ea typeface="Times New Roman" panose="02020603050405020304" pitchFamily="18" charset="0"/>
                <a:cs typeface="+mn-cs"/>
              </a:rPr>
              <a:t>. </a:t>
            </a:r>
            <a:r>
              <a:rPr kumimoji="0" lang="en-GB" sz="1600" b="1" i="0" u="none" strike="noStrike" kern="0" cap="none" spc="0" normalizeH="0" baseline="0" noProof="0" dirty="0">
                <a:ln>
                  <a:noFill/>
                </a:ln>
                <a:solidFill>
                  <a:srgbClr val="000000"/>
                </a:solidFill>
                <a:effectLst/>
                <a:uLnTx/>
                <a:uFillTx/>
                <a:latin typeface="+mn-lt"/>
                <a:ea typeface="Times New Roman" panose="02020603050405020304" pitchFamily="18" charset="0"/>
                <a:cs typeface="+mn-cs"/>
              </a:rPr>
              <a:t>Lower reach only: </a:t>
            </a:r>
            <a:r>
              <a:rPr kumimoji="0" lang="en-GB" sz="1600" b="1" i="0" u="none" strike="noStrike" kern="0" cap="none" spc="0" normalizeH="0" baseline="0" noProof="0" dirty="0">
                <a:ln>
                  <a:noFill/>
                </a:ln>
                <a:solidFill>
                  <a:srgbClr val="FF0000"/>
                </a:solidFill>
                <a:effectLst/>
                <a:uLnTx/>
                <a:uFillTx/>
                <a:latin typeface="+mn-lt"/>
                <a:ea typeface="Times New Roman" panose="02020603050405020304" pitchFamily="18" charset="0"/>
                <a:cs typeface="+mn-cs"/>
              </a:rPr>
              <a:t>Large impact.</a:t>
            </a:r>
            <a:r>
              <a:rPr kumimoji="0" lang="en-GB" sz="1600" b="1" i="0" u="none" strike="noStrike" kern="0" cap="none" spc="0" normalizeH="0" baseline="0" noProof="0" dirty="0">
                <a:ln>
                  <a:noFill/>
                </a:ln>
                <a:solidFill>
                  <a:srgbClr val="000000"/>
                </a:solidFill>
                <a:effectLst/>
                <a:uLnTx/>
                <a:uFillTx/>
                <a:latin typeface="+mn-lt"/>
                <a:ea typeface="Times New Roman" panose="02020603050405020304" pitchFamily="18" charset="0"/>
                <a:cs typeface="+mn-cs"/>
              </a:rPr>
              <a:t> Sugar Mill; cultivation; sand-mining</a:t>
            </a:r>
            <a:endParaRPr kumimoji="0" lang="en-GB" sz="1600" b="1" i="0" u="none" strike="noStrike" kern="0" cap="none" spc="0" normalizeH="0" baseline="0" noProof="0" dirty="0">
              <a:ln>
                <a:noFill/>
              </a:ln>
              <a:solidFill>
                <a:prstClr val="white"/>
              </a:solidFill>
              <a:effectLst/>
              <a:uLnTx/>
              <a:uFillTx/>
              <a:latin typeface="+mn-lt"/>
              <a:ea typeface="+mn-ea"/>
              <a:cs typeface="+mn-cs"/>
            </a:endParaRPr>
          </a:p>
        </p:txBody>
      </p:sp>
      <p:sp>
        <p:nvSpPr>
          <p:cNvPr id="13" name="Arrow: Right 12">
            <a:extLst>
              <a:ext uri="{FF2B5EF4-FFF2-40B4-BE49-F238E27FC236}">
                <a16:creationId xmlns:a16="http://schemas.microsoft.com/office/drawing/2014/main" id="{CC8B4728-CBBD-4CA8-4523-C972C4C04386}"/>
              </a:ext>
            </a:extLst>
          </p:cNvPr>
          <p:cNvSpPr/>
          <p:nvPr/>
        </p:nvSpPr>
        <p:spPr>
          <a:xfrm rot="16381712">
            <a:off x="5171276" y="5386361"/>
            <a:ext cx="959623" cy="72667"/>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8EAC4D93-EA9F-D8CD-B61C-3392310161F5}"/>
              </a:ext>
            </a:extLst>
          </p:cNvPr>
          <p:cNvSpPr/>
          <p:nvPr/>
        </p:nvSpPr>
        <p:spPr>
          <a:xfrm>
            <a:off x="4257263" y="5840890"/>
            <a:ext cx="2084724" cy="942665"/>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Calibri" panose="020F0502020204030204"/>
                <a:ea typeface="+mn-ea"/>
              </a:rPr>
              <a:t>W12F-03611 (</a:t>
            </a:r>
            <a:r>
              <a:rPr kumimoji="0" lang="en-GB" sz="1600" b="1" i="0" u="none" strike="noStrike" kern="0" cap="none" spc="0" normalizeH="0" baseline="0" noProof="0" dirty="0" err="1">
                <a:ln>
                  <a:noFill/>
                </a:ln>
                <a:effectLst/>
                <a:uLnTx/>
                <a:uFillTx/>
                <a:latin typeface="Calibri" panose="020F0502020204030204"/>
                <a:ea typeface="+mn-ea"/>
              </a:rPr>
              <a:t>Mzingwenya</a:t>
            </a:r>
            <a:r>
              <a:rPr kumimoji="0" lang="en-GB" sz="1600" b="1" i="0" u="none" strike="noStrike" kern="0" cap="none" spc="0" normalizeH="0" baseline="0" noProof="0" dirty="0">
                <a:ln>
                  <a:noFill/>
                </a:ln>
                <a:effectLst/>
                <a:uLnTx/>
                <a:uFillTx/>
                <a:latin typeface="Calibri" panose="020F0502020204030204"/>
                <a:ea typeface="+mn-ea"/>
              </a:rPr>
              <a:t>). </a:t>
            </a:r>
            <a:r>
              <a:rPr kumimoji="0" lang="en-GB" sz="1600" b="1" i="0" u="none" strike="noStrike" kern="0" cap="none" spc="0" normalizeH="0" baseline="0" noProof="0" dirty="0">
                <a:ln>
                  <a:noFill/>
                </a:ln>
                <a:solidFill>
                  <a:srgbClr val="FF0000"/>
                </a:solidFill>
                <a:effectLst/>
                <a:uLnTx/>
                <a:uFillTx/>
                <a:latin typeface="Calibri" panose="020F0502020204030204"/>
                <a:ea typeface="+mn-ea"/>
              </a:rPr>
              <a:t>Large impact. </a:t>
            </a:r>
            <a:r>
              <a:rPr kumimoji="0" lang="en-GB" sz="1600" b="1" i="0" u="none" strike="noStrike" kern="0" cap="none" spc="0" normalizeH="0" baseline="0" noProof="0" dirty="0">
                <a:ln>
                  <a:noFill/>
                </a:ln>
                <a:effectLst/>
                <a:uLnTx/>
                <a:uFillTx/>
                <a:latin typeface="Calibri" panose="020F0502020204030204"/>
                <a:ea typeface="+mn-ea"/>
              </a:rPr>
              <a:t>Impacts from large settlements.</a:t>
            </a:r>
          </a:p>
        </p:txBody>
      </p:sp>
      <p:sp>
        <p:nvSpPr>
          <p:cNvPr id="16" name="Arrow: Right 15">
            <a:extLst>
              <a:ext uri="{FF2B5EF4-FFF2-40B4-BE49-F238E27FC236}">
                <a16:creationId xmlns:a16="http://schemas.microsoft.com/office/drawing/2014/main" id="{02832A2D-E80C-C6F9-F021-FD98BF7F15D5}"/>
              </a:ext>
            </a:extLst>
          </p:cNvPr>
          <p:cNvSpPr/>
          <p:nvPr/>
        </p:nvSpPr>
        <p:spPr>
          <a:xfrm rot="4742471" flipV="1">
            <a:off x="3668497" y="2879106"/>
            <a:ext cx="1913071" cy="117237"/>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4" name="Rectangle: Rounded Corners 13">
            <a:extLst>
              <a:ext uri="{FF2B5EF4-FFF2-40B4-BE49-F238E27FC236}">
                <a16:creationId xmlns:a16="http://schemas.microsoft.com/office/drawing/2014/main" id="{426F070A-B225-2E76-BCA2-F29299CEE163}"/>
              </a:ext>
            </a:extLst>
          </p:cNvPr>
          <p:cNvSpPr/>
          <p:nvPr/>
        </p:nvSpPr>
        <p:spPr>
          <a:xfrm>
            <a:off x="3149719" y="853247"/>
            <a:ext cx="1893892" cy="1254599"/>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W12E-03475 (</a:t>
            </a:r>
            <a:r>
              <a:rPr kumimoji="0" lang="en-GB" sz="1600" b="1" i="0" u="none" strike="noStrike" kern="0" cap="none" spc="0" normalizeH="0" baseline="0" noProof="0" dirty="0" err="1">
                <a:ln>
                  <a:noFill/>
                </a:ln>
                <a:solidFill>
                  <a:prstClr val="black"/>
                </a:solidFill>
                <a:effectLst/>
                <a:uLnTx/>
                <a:uFillTx/>
                <a:latin typeface="+mn-lt"/>
                <a:ea typeface="+mn-ea"/>
                <a:cs typeface="Arial" panose="020B0604020202020204" pitchFamily="34" charset="0"/>
              </a:rPr>
              <a:t>Mhlatuze</a:t>
            </a:r>
            <a:r>
              <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Large impact. </a:t>
            </a:r>
            <a:r>
              <a:rPr lang="en-GB" sz="1600" b="1" kern="0" dirty="0">
                <a:solidFill>
                  <a:prstClr val="black"/>
                </a:solidFill>
                <a:latin typeface="+mn-lt"/>
                <a:ea typeface="+mn-ea"/>
                <a:cs typeface="Arial" panose="020B0604020202020204" pitchFamily="34" charset="0"/>
              </a:rPr>
              <a:t>Dryland cultivation; high </a:t>
            </a:r>
            <a:r>
              <a:rPr lang="en-GB" sz="1600" b="1" kern="0" dirty="0" err="1">
                <a:solidFill>
                  <a:prstClr val="black"/>
                </a:solidFill>
                <a:latin typeface="+mn-lt"/>
                <a:ea typeface="+mn-ea"/>
                <a:cs typeface="Arial" panose="020B0604020202020204" pitchFamily="34" charset="0"/>
              </a:rPr>
              <a:t>turbidities</a:t>
            </a:r>
            <a:r>
              <a:rPr lang="en-GB" sz="1600" b="1" kern="0" dirty="0">
                <a:solidFill>
                  <a:prstClr val="black"/>
                </a:solidFill>
                <a:latin typeface="+mn-lt"/>
                <a:ea typeface="+mn-ea"/>
                <a:cs typeface="Arial" panose="020B0604020202020204" pitchFamily="34" charset="0"/>
              </a:rPr>
              <a:t>.</a:t>
            </a:r>
            <a:endPar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19" name="Arrow: Right 18">
            <a:extLst>
              <a:ext uri="{FF2B5EF4-FFF2-40B4-BE49-F238E27FC236}">
                <a16:creationId xmlns:a16="http://schemas.microsoft.com/office/drawing/2014/main" id="{BBB121CC-B5EF-BF5C-D0CD-B8AE104A29FB}"/>
              </a:ext>
            </a:extLst>
          </p:cNvPr>
          <p:cNvSpPr/>
          <p:nvPr/>
        </p:nvSpPr>
        <p:spPr>
          <a:xfrm rot="14787145">
            <a:off x="7348203" y="3519435"/>
            <a:ext cx="310468" cy="54607"/>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6CD8785D-B559-E97B-A0A5-8C0DEEA21046}"/>
              </a:ext>
            </a:extLst>
          </p:cNvPr>
          <p:cNvSpPr/>
          <p:nvPr/>
        </p:nvSpPr>
        <p:spPr>
          <a:xfrm>
            <a:off x="7601755" y="3585560"/>
            <a:ext cx="1540185" cy="1010436"/>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mn-lt"/>
                <a:ea typeface="+mn-ea"/>
                <a:cs typeface="Arial" panose="020B0604020202020204" pitchFamily="34" charset="0"/>
              </a:rPr>
              <a:t>W12J-03392 (</a:t>
            </a:r>
            <a:r>
              <a:rPr kumimoji="0" lang="en-GB" sz="1600" b="1" i="0" u="none" strike="noStrike" kern="0" cap="none" spc="0" normalizeH="0" baseline="0" noProof="0" dirty="0" err="1">
                <a:ln>
                  <a:noFill/>
                </a:ln>
                <a:effectLst/>
                <a:uLnTx/>
                <a:uFillTx/>
                <a:latin typeface="+mn-lt"/>
                <a:ea typeface="+mn-ea"/>
                <a:cs typeface="Arial" panose="020B0604020202020204" pitchFamily="34" charset="0"/>
              </a:rPr>
              <a:t>Mpisini</a:t>
            </a:r>
            <a:r>
              <a:rPr kumimoji="0" lang="en-GB" sz="1600" b="1" i="0" u="none" strike="noStrike" kern="0" cap="none" spc="0" normalizeH="0" baseline="0" noProof="0" dirty="0">
                <a:ln>
                  <a:noFill/>
                </a:ln>
                <a:effectLst/>
                <a:uLnTx/>
                <a:uFillTx/>
                <a:latin typeface="+mn-lt"/>
                <a:ea typeface="+mn-ea"/>
                <a:cs typeface="Arial" panose="020B0604020202020204" pitchFamily="34" charset="0"/>
              </a:rPr>
              <a: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Large impact. </a:t>
            </a:r>
            <a:r>
              <a:rPr kumimoji="0" lang="en-GB" sz="1600" b="1" i="0" u="none" strike="noStrike" kern="0" cap="none" spc="0" normalizeH="0" baseline="0" noProof="0" dirty="0">
                <a:ln>
                  <a:noFill/>
                </a:ln>
                <a:effectLst/>
                <a:uLnTx/>
                <a:uFillTx/>
                <a:latin typeface="+mn-lt"/>
                <a:ea typeface="+mn-ea"/>
                <a:cs typeface="Arial" panose="020B0604020202020204" pitchFamily="34" charset="0"/>
              </a:rPr>
              <a:t>RBM smelter</a:t>
            </a:r>
            <a:r>
              <a:rPr kumimoji="0" lang="en-GB" sz="1600" b="1" i="0" u="none" strike="noStrike" kern="0" cap="none" spc="0" normalizeH="0" baseline="0" noProof="0" dirty="0">
                <a:ln>
                  <a:noFill/>
                </a:ln>
                <a:effectLst/>
                <a:uLnTx/>
                <a:uFillTx/>
                <a:ea typeface="+mn-ea"/>
                <a:cs typeface="Arial" panose="020B0604020202020204" pitchFamily="34" charset="0"/>
              </a:rPr>
              <a:t>.</a:t>
            </a:r>
          </a:p>
        </p:txBody>
      </p:sp>
      <p:sp>
        <p:nvSpPr>
          <p:cNvPr id="21" name="Rectangle: Rounded Corners 20">
            <a:extLst>
              <a:ext uri="{FF2B5EF4-FFF2-40B4-BE49-F238E27FC236}">
                <a16:creationId xmlns:a16="http://schemas.microsoft.com/office/drawing/2014/main" id="{A9EEBC91-6767-94EE-20D8-F0FFA7A29529}"/>
              </a:ext>
            </a:extLst>
          </p:cNvPr>
          <p:cNvSpPr/>
          <p:nvPr/>
        </p:nvSpPr>
        <p:spPr>
          <a:xfrm>
            <a:off x="5269314" y="809170"/>
            <a:ext cx="1727285" cy="1390857"/>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W12H-03401 (</a:t>
            </a:r>
            <a:r>
              <a:rPr kumimoji="0" lang="en-GB" sz="1600" b="1" i="0" u="none" strike="noStrike" kern="0" cap="none" spc="0" normalizeH="0" baseline="0" noProof="0" dirty="0" err="1">
                <a:ln>
                  <a:noFill/>
                </a:ln>
                <a:solidFill>
                  <a:prstClr val="black"/>
                </a:solidFill>
                <a:effectLst/>
                <a:uLnTx/>
                <a:uFillTx/>
                <a:latin typeface="+mn-lt"/>
                <a:ea typeface="+mn-ea"/>
                <a:cs typeface="Arial" panose="020B0604020202020204" pitchFamily="34" charset="0"/>
              </a:rPr>
              <a:t>Okula</a:t>
            </a:r>
            <a:r>
              <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Large impact. </a:t>
            </a:r>
            <a:r>
              <a:rPr lang="en-GB" sz="1600" b="1" kern="0" dirty="0">
                <a:solidFill>
                  <a:prstClr val="black"/>
                </a:solidFill>
                <a:latin typeface="+mn-lt"/>
                <a:ea typeface="+mn-ea"/>
                <a:cs typeface="Arial" panose="020B0604020202020204" pitchFamily="34" charset="0"/>
              </a:rPr>
              <a:t>Dryland cultivation; </a:t>
            </a:r>
            <a:r>
              <a:rPr lang="en-GB" sz="1600" b="1" kern="0" dirty="0" err="1">
                <a:solidFill>
                  <a:prstClr val="black"/>
                </a:solidFill>
                <a:latin typeface="+mn-lt"/>
                <a:ea typeface="+mn-ea"/>
                <a:cs typeface="Arial" panose="020B0604020202020204" pitchFamily="34" charset="0"/>
              </a:rPr>
              <a:t>Fairbreeze</a:t>
            </a:r>
            <a:r>
              <a:rPr lang="en-GB" sz="1600" b="1" kern="0" dirty="0">
                <a:solidFill>
                  <a:prstClr val="black"/>
                </a:solidFill>
                <a:latin typeface="+mn-lt"/>
                <a:ea typeface="+mn-ea"/>
                <a:cs typeface="Arial" panose="020B0604020202020204" pitchFamily="34" charset="0"/>
              </a:rPr>
              <a:t>.</a:t>
            </a:r>
            <a:endPar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2" name="Arrow: Right 21">
            <a:extLst>
              <a:ext uri="{FF2B5EF4-FFF2-40B4-BE49-F238E27FC236}">
                <a16:creationId xmlns:a16="http://schemas.microsoft.com/office/drawing/2014/main" id="{06BFBBB3-5355-F38D-0BEE-D41F0810E8A3}"/>
              </a:ext>
            </a:extLst>
          </p:cNvPr>
          <p:cNvSpPr/>
          <p:nvPr/>
        </p:nvSpPr>
        <p:spPr>
          <a:xfrm rot="5400000" flipV="1">
            <a:off x="5142303" y="2851583"/>
            <a:ext cx="1390857" cy="10176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23" name="Rectangle: Rounded Corners 22">
            <a:extLst>
              <a:ext uri="{FF2B5EF4-FFF2-40B4-BE49-F238E27FC236}">
                <a16:creationId xmlns:a16="http://schemas.microsoft.com/office/drawing/2014/main" id="{E7EB8DE0-2F59-9BFC-0F46-E221EF4B9FD3}"/>
              </a:ext>
            </a:extLst>
          </p:cNvPr>
          <p:cNvSpPr/>
          <p:nvPr/>
        </p:nvSpPr>
        <p:spPr>
          <a:xfrm>
            <a:off x="6996599" y="1721001"/>
            <a:ext cx="1690201" cy="1142560"/>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W12H-03289 (</a:t>
            </a:r>
            <a:r>
              <a:rPr kumimoji="0" lang="en-GB" sz="1600" b="1" i="0" u="none" strike="noStrike" kern="0" cap="none" spc="0" normalizeH="0" baseline="0" noProof="0" dirty="0" err="1">
                <a:ln>
                  <a:noFill/>
                </a:ln>
                <a:solidFill>
                  <a:prstClr val="black"/>
                </a:solidFill>
                <a:effectLst/>
                <a:uLnTx/>
                <a:uFillTx/>
                <a:latin typeface="+mn-lt"/>
                <a:ea typeface="+mn-ea"/>
                <a:cs typeface="Arial" panose="020B0604020202020204" pitchFamily="34" charset="0"/>
              </a:rPr>
              <a:t>Mbabe</a:t>
            </a:r>
            <a:r>
              <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Large impact. </a:t>
            </a:r>
            <a:r>
              <a:rPr lang="en-GB" sz="1600" b="1" kern="0" dirty="0" err="1">
                <a:solidFill>
                  <a:prstClr val="black"/>
                </a:solidFill>
                <a:latin typeface="+mn-lt"/>
                <a:ea typeface="+mn-ea"/>
                <a:cs typeface="Arial" panose="020B0604020202020204" pitchFamily="34" charset="0"/>
              </a:rPr>
              <a:t>Nseleni</a:t>
            </a:r>
            <a:r>
              <a:rPr lang="en-GB" sz="1600" b="1" kern="0" dirty="0">
                <a:solidFill>
                  <a:prstClr val="black"/>
                </a:solidFill>
                <a:latin typeface="+mn-lt"/>
                <a:ea typeface="+mn-ea"/>
                <a:cs typeface="Arial" panose="020B0604020202020204" pitchFamily="34" charset="0"/>
              </a:rPr>
              <a:t> WWTW.</a:t>
            </a:r>
            <a:endParaRPr kumimoji="0" lang="en-GB" sz="1600" b="1" i="0" u="none" strike="noStrike" kern="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4" name="Arrow: Right 23">
            <a:extLst>
              <a:ext uri="{FF2B5EF4-FFF2-40B4-BE49-F238E27FC236}">
                <a16:creationId xmlns:a16="http://schemas.microsoft.com/office/drawing/2014/main" id="{4A7449AD-F1CB-44CB-E0DD-C500092E44CC}"/>
              </a:ext>
            </a:extLst>
          </p:cNvPr>
          <p:cNvSpPr/>
          <p:nvPr/>
        </p:nvSpPr>
        <p:spPr>
          <a:xfrm rot="7954080" flipV="1">
            <a:off x="6406103" y="2949982"/>
            <a:ext cx="704178" cy="90114"/>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96C81905-0B04-0DA7-BAC2-78990755FC84}"/>
              </a:ext>
            </a:extLst>
          </p:cNvPr>
          <p:cNvSpPr/>
          <p:nvPr/>
        </p:nvSpPr>
        <p:spPr>
          <a:xfrm>
            <a:off x="6396035" y="5622718"/>
            <a:ext cx="2290765" cy="1219782"/>
          </a:xfrm>
          <a:prstGeom prst="roundRect">
            <a:avLst/>
          </a:prstGeom>
          <a:solidFill>
            <a:schemeClr val="bg1"/>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mn-lt"/>
                <a:ea typeface="+mn-ea"/>
                <a:cs typeface="Arial" panose="020B0604020202020204" pitchFamily="34" charset="0"/>
              </a:rPr>
              <a:t>W12F-03494 (</a:t>
            </a:r>
            <a:r>
              <a:rPr kumimoji="0" lang="en-GB" sz="1600" b="1" i="0" u="none" strike="noStrike" kern="0" cap="none" spc="0" normalizeH="0" baseline="0" noProof="0" dirty="0" err="1">
                <a:ln>
                  <a:noFill/>
                </a:ln>
                <a:effectLst/>
                <a:uLnTx/>
                <a:uFillTx/>
                <a:latin typeface="+mn-lt"/>
                <a:ea typeface="+mn-ea"/>
                <a:cs typeface="Arial" panose="020B0604020202020204" pitchFamily="34" charset="0"/>
              </a:rPr>
              <a:t>Mhlatuze</a:t>
            </a:r>
            <a:r>
              <a:rPr kumimoji="0" lang="en-GB" sz="1600" b="1" i="0" u="none" strike="noStrike" kern="0" cap="none" spc="0" normalizeH="0" baseline="0" noProof="0" dirty="0">
                <a:ln>
                  <a:noFill/>
                </a:ln>
                <a:effectLst/>
                <a:uLnTx/>
                <a:uFillTx/>
                <a:latin typeface="+mn-lt"/>
                <a:ea typeface="+mn-ea"/>
                <a:cs typeface="Arial" panose="020B0604020202020204" pitchFamily="34" charset="0"/>
              </a:rPr>
              <a: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Large impact. </a:t>
            </a:r>
            <a:r>
              <a:rPr kumimoji="0" lang="en-GB" sz="1600" b="1" i="0" u="none" strike="noStrike" kern="0" cap="none" spc="0" normalizeH="0" baseline="0" noProof="0" dirty="0">
                <a:ln>
                  <a:noFill/>
                </a:ln>
                <a:effectLst/>
                <a:uLnTx/>
                <a:uFillTx/>
                <a:latin typeface="+mn-lt"/>
                <a:ea typeface="+mn-ea"/>
                <a:cs typeface="Arial" panose="020B0604020202020204" pitchFamily="34" charset="0"/>
              </a:rPr>
              <a:t>Tongaat Mill; </a:t>
            </a:r>
            <a:r>
              <a:rPr kumimoji="0" lang="en-GB" sz="1600" b="1" i="0" u="none" strike="noStrike" kern="0" cap="none" spc="0" normalizeH="0" baseline="0" noProof="0" dirty="0" err="1">
                <a:ln>
                  <a:noFill/>
                </a:ln>
                <a:effectLst/>
                <a:uLnTx/>
                <a:uFillTx/>
                <a:latin typeface="+mn-lt"/>
                <a:ea typeface="+mn-ea"/>
                <a:cs typeface="Arial" panose="020B0604020202020204" pitchFamily="34" charset="0"/>
              </a:rPr>
              <a:t>Mpact</a:t>
            </a:r>
            <a:r>
              <a:rPr lang="en-GB" sz="1600" b="1" kern="0" dirty="0">
                <a:latin typeface="+mn-lt"/>
                <a:ea typeface="+mn-ea"/>
                <a:cs typeface="Arial" panose="020B0604020202020204" pitchFamily="34" charset="0"/>
              </a:rPr>
              <a:t>;</a:t>
            </a:r>
            <a:r>
              <a:rPr kumimoji="0" lang="en-GB" sz="1600" b="1" i="0" u="none" strike="noStrike" kern="0" cap="none" spc="0" normalizeH="0" baseline="0" noProof="0" dirty="0">
                <a:ln>
                  <a:noFill/>
                </a:ln>
                <a:effectLst/>
                <a:uLnTx/>
                <a:uFillTx/>
                <a:latin typeface="+mn-lt"/>
                <a:ea typeface="+mn-ea"/>
                <a:cs typeface="Arial" panose="020B0604020202020204" pitchFamily="34" charset="0"/>
              </a:rPr>
              <a:t> urban impacts.</a:t>
            </a:r>
          </a:p>
        </p:txBody>
      </p:sp>
      <p:sp>
        <p:nvSpPr>
          <p:cNvPr id="26" name="Arrow: Right 25">
            <a:extLst>
              <a:ext uri="{FF2B5EF4-FFF2-40B4-BE49-F238E27FC236}">
                <a16:creationId xmlns:a16="http://schemas.microsoft.com/office/drawing/2014/main" id="{FDD8F7B2-C508-E2B7-8959-CE93AE947489}"/>
              </a:ext>
            </a:extLst>
          </p:cNvPr>
          <p:cNvSpPr/>
          <p:nvPr/>
        </p:nvSpPr>
        <p:spPr>
          <a:xfrm rot="14824309">
            <a:off x="5601024" y="5091676"/>
            <a:ext cx="1213133" cy="103932"/>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Arrow: Right 27">
            <a:extLst>
              <a:ext uri="{FF2B5EF4-FFF2-40B4-BE49-F238E27FC236}">
                <a16:creationId xmlns:a16="http://schemas.microsoft.com/office/drawing/2014/main" id="{32E673DE-7DAD-3897-96C8-5E56A6E38DC8}"/>
              </a:ext>
            </a:extLst>
          </p:cNvPr>
          <p:cNvSpPr/>
          <p:nvPr/>
        </p:nvSpPr>
        <p:spPr>
          <a:xfrm rot="14787145" flipV="1">
            <a:off x="6977813" y="4515419"/>
            <a:ext cx="382873" cy="48713"/>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45D6B9A8-BFC3-6E03-1B17-D456EE92BE56}"/>
              </a:ext>
            </a:extLst>
          </p:cNvPr>
          <p:cNvSpPr/>
          <p:nvPr/>
        </p:nvSpPr>
        <p:spPr>
          <a:xfrm>
            <a:off x="1860864" y="5785048"/>
            <a:ext cx="2084725" cy="1010436"/>
          </a:xfrm>
          <a:prstGeom prst="roundRect">
            <a:avLst/>
          </a:prstGeom>
          <a:solidFill>
            <a:schemeClr val="accent2">
              <a:lumMod val="20000"/>
              <a:lumOff val="80000"/>
            </a:schemeClr>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effectLst/>
                <a:uLnTx/>
                <a:uFillTx/>
                <a:latin typeface="+mn-lt"/>
                <a:ea typeface="+mn-ea"/>
                <a:cs typeface="Arial" panose="020B0604020202020204" pitchFamily="34" charset="0"/>
              </a:rPr>
              <a:t>Siyaya Est: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Very High PP </a:t>
            </a:r>
            <a:r>
              <a:rPr kumimoji="0" lang="en-GB" sz="1600" b="1" i="0" u="none" strike="noStrike" kern="0" cap="none" spc="0" normalizeH="0" baseline="0" noProof="0" dirty="0">
                <a:ln>
                  <a:noFill/>
                </a:ln>
                <a:effectLst/>
                <a:uLnTx/>
                <a:uFillTx/>
                <a:latin typeface="+mn-lt"/>
                <a:ea typeface="+mn-ea"/>
                <a:cs typeface="Arial" panose="020B0604020202020204" pitchFamily="34" charset="0"/>
              </a:rPr>
              <a:t>– agriculture</a:t>
            </a:r>
          </a:p>
        </p:txBody>
      </p:sp>
      <p:sp>
        <p:nvSpPr>
          <p:cNvPr id="30" name="Arrow: Right 29">
            <a:extLst>
              <a:ext uri="{FF2B5EF4-FFF2-40B4-BE49-F238E27FC236}">
                <a16:creationId xmlns:a16="http://schemas.microsoft.com/office/drawing/2014/main" id="{77E31C18-A8C4-EB5E-A44B-582E06D6385D}"/>
              </a:ext>
            </a:extLst>
          </p:cNvPr>
          <p:cNvSpPr/>
          <p:nvPr/>
        </p:nvSpPr>
        <p:spPr>
          <a:xfrm rot="19899619">
            <a:off x="3904724" y="5670033"/>
            <a:ext cx="1073872" cy="98954"/>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FAB14F37-7632-B0F7-D4C8-BE7B9EFC20CA}"/>
              </a:ext>
            </a:extLst>
          </p:cNvPr>
          <p:cNvSpPr/>
          <p:nvPr/>
        </p:nvSpPr>
        <p:spPr>
          <a:xfrm rot="14787145" flipV="1">
            <a:off x="6836366" y="4568848"/>
            <a:ext cx="228422" cy="45719"/>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594C537-4BC9-F331-E27C-98690713E543}"/>
              </a:ext>
            </a:extLst>
          </p:cNvPr>
          <p:cNvSpPr/>
          <p:nvPr/>
        </p:nvSpPr>
        <p:spPr>
          <a:xfrm>
            <a:off x="6511449" y="4696237"/>
            <a:ext cx="2614814" cy="1010436"/>
          </a:xfrm>
          <a:prstGeom prst="roundRect">
            <a:avLst/>
          </a:prstGeom>
          <a:solidFill>
            <a:schemeClr val="accent2">
              <a:lumMod val="20000"/>
              <a:lumOff val="80000"/>
            </a:schemeClr>
          </a:solidFill>
          <a:ln w="1905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effectLst/>
                <a:uLnTx/>
                <a:uFillTx/>
                <a:latin typeface="+mn-lt"/>
                <a:ea typeface="+mn-ea"/>
                <a:cs typeface="Arial" panose="020B0604020202020204" pitchFamily="34" charset="0"/>
              </a:rPr>
              <a:t>Mhlatuze</a:t>
            </a:r>
            <a:r>
              <a:rPr kumimoji="0" lang="en-GB" sz="1600" b="1" i="0" u="none" strike="noStrike" kern="0" cap="none" spc="0" normalizeH="0" baseline="0" noProof="0" dirty="0">
                <a:ln>
                  <a:noFill/>
                </a:ln>
                <a:effectLst/>
                <a:uLnTx/>
                <a:uFillTx/>
                <a:latin typeface="+mn-lt"/>
                <a:ea typeface="+mn-ea"/>
                <a:cs typeface="Arial" panose="020B0604020202020204" pitchFamily="34" charset="0"/>
              </a:rPr>
              <a:t> Est: </a:t>
            </a:r>
            <a:r>
              <a:rPr kumimoji="0" lang="en-GB" sz="1600" b="1" i="0" u="none" strike="noStrike" kern="0" cap="none" spc="0" normalizeH="0" baseline="0" noProof="0" dirty="0">
                <a:ln>
                  <a:noFill/>
                </a:ln>
                <a:solidFill>
                  <a:srgbClr val="FF0000"/>
                </a:solidFill>
                <a:effectLst/>
                <a:uLnTx/>
                <a:uFillTx/>
                <a:latin typeface="+mn-lt"/>
                <a:ea typeface="+mn-ea"/>
                <a:cs typeface="Arial" panose="020B0604020202020204" pitchFamily="34" charset="0"/>
              </a:rPr>
              <a:t>Very High PP </a:t>
            </a:r>
            <a:r>
              <a:rPr kumimoji="0" lang="en-GB" sz="1600" b="1" i="0" u="none" strike="noStrike" kern="0" cap="none" spc="0" normalizeH="0" baseline="0" noProof="0" dirty="0">
                <a:ln>
                  <a:noFill/>
                </a:ln>
                <a:effectLst/>
                <a:uLnTx/>
                <a:uFillTx/>
                <a:latin typeface="+mn-lt"/>
                <a:ea typeface="+mn-ea"/>
                <a:cs typeface="Arial" panose="020B0604020202020204" pitchFamily="34" charset="0"/>
              </a:rPr>
              <a:t>– agriculture</a:t>
            </a:r>
          </a:p>
          <a:p>
            <a:pPr marL="0" marR="0" lvl="0" indent="0" defTabSz="914400" eaLnBrk="1" fontAlgn="auto" latinLnBrk="0" hangingPunct="1">
              <a:lnSpc>
                <a:spcPct val="100000"/>
              </a:lnSpc>
              <a:spcBef>
                <a:spcPts val="0"/>
              </a:spcBef>
              <a:spcAft>
                <a:spcPts val="0"/>
              </a:spcAft>
              <a:buClrTx/>
              <a:buSzTx/>
              <a:buFontTx/>
              <a:buNone/>
              <a:tabLst/>
              <a:defRPr/>
            </a:pPr>
            <a:r>
              <a:rPr lang="en-GB" sz="1600" b="1" kern="0" dirty="0">
                <a:latin typeface="+mn-lt"/>
                <a:ea typeface="+mn-ea"/>
                <a:cs typeface="Arial" panose="020B0604020202020204" pitchFamily="34" charset="0"/>
              </a:rPr>
              <a:t>Richards Bay lakes: </a:t>
            </a:r>
            <a:r>
              <a:rPr lang="en-GB" sz="1600" b="1" kern="0" dirty="0">
                <a:solidFill>
                  <a:srgbClr val="FF0000"/>
                </a:solidFill>
                <a:latin typeface="+mn-lt"/>
                <a:ea typeface="+mn-ea"/>
                <a:cs typeface="Arial" panose="020B0604020202020204" pitchFamily="34" charset="0"/>
              </a:rPr>
              <a:t>High PP </a:t>
            </a:r>
            <a:r>
              <a:rPr lang="en-GB" sz="1600" b="1" kern="0" dirty="0">
                <a:latin typeface="+mn-lt"/>
                <a:ea typeface="+mn-ea"/>
                <a:cs typeface="Arial" panose="020B0604020202020204" pitchFamily="34" charset="0"/>
              </a:rPr>
              <a:t>– port-based activities</a:t>
            </a:r>
            <a:endParaRPr kumimoji="0" lang="en-GB" sz="1600" b="1" i="0" u="none" strike="noStrike" kern="0" cap="none" spc="0" normalizeH="0" baseline="0" noProof="0" dirty="0">
              <a:ln>
                <a:noFill/>
              </a:ln>
              <a:effectLst/>
              <a:uLnTx/>
              <a:uFillTx/>
              <a:ea typeface="+mn-ea"/>
              <a:cs typeface="Arial" panose="020B0604020202020204" pitchFamily="34" charset="0"/>
            </a:endParaRPr>
          </a:p>
        </p:txBody>
      </p:sp>
    </p:spTree>
    <p:extLst>
      <p:ext uri="{BB962C8B-B14F-4D97-AF65-F5344CB8AC3E}">
        <p14:creationId xmlns:p14="http://schemas.microsoft.com/office/powerpoint/2010/main" val="1508650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14400" y="1295400"/>
            <a:ext cx="7467599" cy="3876673"/>
          </a:xfrm>
          <a:ln w="12700"/>
        </p:spPr>
        <p:style>
          <a:lnRef idx="2">
            <a:schemeClr val="accent1"/>
          </a:lnRef>
          <a:fillRef idx="1">
            <a:schemeClr val="lt1"/>
          </a:fillRef>
          <a:effectRef idx="0">
            <a:schemeClr val="accent1"/>
          </a:effectRef>
          <a:fontRef idx="minor">
            <a:schemeClr val="dk1"/>
          </a:fontRef>
        </p:style>
        <p:txBody>
          <a:bodyPr/>
          <a:lstStyle/>
          <a:p>
            <a:pPr marL="0" indent="0" algn="just">
              <a:buNone/>
            </a:pPr>
            <a:r>
              <a:rPr lang="en-GB" sz="2100" b="1" dirty="0">
                <a:latin typeface="Arial" panose="020B0604020202020204" pitchFamily="34" charset="0"/>
                <a:cs typeface="Arial" panose="020B0604020202020204" pitchFamily="34" charset="0"/>
              </a:rPr>
              <a:t>CONSEQUENCES ON WATER QUALITY PER SCENARIO AND PER RELEVANT RU AND IUA ARE SCORED USING THE </a:t>
            </a:r>
            <a:r>
              <a:rPr lang="en-GB" sz="2100" b="1" u="sng" dirty="0">
                <a:latin typeface="Arial" panose="020B0604020202020204" pitchFamily="34" charset="0"/>
                <a:cs typeface="Arial" panose="020B0604020202020204" pitchFamily="34" charset="0"/>
              </a:rPr>
              <a:t>DRIVING</a:t>
            </a:r>
            <a:r>
              <a:rPr lang="en-GB" sz="2100" b="1" dirty="0">
                <a:latin typeface="Arial" panose="020B0604020202020204" pitchFamily="34" charset="0"/>
                <a:cs typeface="Arial" panose="020B0604020202020204" pitchFamily="34" charset="0"/>
              </a:rPr>
              <a:t> WATER QUALITY VARIABLES LINKED TO THE </a:t>
            </a:r>
            <a:r>
              <a:rPr lang="en-GB" sz="2100" b="1" u="sng" dirty="0">
                <a:latin typeface="Arial" panose="020B0604020202020204" pitchFamily="34" charset="0"/>
                <a:cs typeface="Arial" panose="020B0604020202020204" pitchFamily="34" charset="0"/>
              </a:rPr>
              <a:t>PRIMARY</a:t>
            </a:r>
            <a:r>
              <a:rPr lang="en-GB" sz="2100" b="1" dirty="0">
                <a:latin typeface="Arial" panose="020B0604020202020204" pitchFamily="34" charset="0"/>
                <a:cs typeface="Arial" panose="020B0604020202020204" pitchFamily="34" charset="0"/>
              </a:rPr>
              <a:t> WATER QUALITY ROLE PLAYERS. </a:t>
            </a:r>
            <a:r>
              <a:rPr lang="en-GB" sz="2100" b="1" dirty="0">
                <a:solidFill>
                  <a:schemeClr val="tx1"/>
                </a:solidFill>
                <a:latin typeface="Arial" panose="020B0604020202020204" pitchFamily="34" charset="0"/>
                <a:cs typeface="Arial" panose="020B0604020202020204" pitchFamily="34" charset="0"/>
              </a:rPr>
              <a:t>NOTE THAT ALTHOUGH THE AQUATIC ECOSYSTEM IS THE </a:t>
            </a:r>
            <a:r>
              <a:rPr lang="en-GB" sz="2100" b="1" dirty="0">
                <a:solidFill>
                  <a:srgbClr val="FF0000"/>
                </a:solidFill>
                <a:latin typeface="Arial" panose="020B0604020202020204" pitchFamily="34" charset="0"/>
                <a:cs typeface="Arial" panose="020B0604020202020204" pitchFamily="34" charset="0"/>
              </a:rPr>
              <a:t>RESOURCE BASE </a:t>
            </a:r>
            <a:r>
              <a:rPr lang="en-GB" sz="2100" b="1" dirty="0">
                <a:solidFill>
                  <a:schemeClr val="tx1"/>
                </a:solidFill>
                <a:latin typeface="Arial" panose="020B0604020202020204" pitchFamily="34" charset="0"/>
                <a:cs typeface="Arial" panose="020B0604020202020204" pitchFamily="34" charset="0"/>
              </a:rPr>
              <a:t>RATHER THAN A “USER”, IT IS GROUPED AND EVALUATED WITH OTHER USERS FOR PURPOSES OF THIS STEP OF THE CLASSIFICATION PROCESS.</a:t>
            </a:r>
            <a:endParaRPr lang="en-ZA" sz="2100" b="1" dirty="0">
              <a:solidFill>
                <a:schemeClr val="tx1"/>
              </a:solidFill>
              <a:latin typeface="Arial" panose="020B0604020202020204" pitchFamily="34" charset="0"/>
              <a:cs typeface="Arial" panose="020B0604020202020204" pitchFamily="34" charset="0"/>
            </a:endParaRPr>
          </a:p>
          <a:p>
            <a:endParaRPr lang="en-ZA" dirty="0"/>
          </a:p>
        </p:txBody>
      </p:sp>
    </p:spTree>
    <p:extLst>
      <p:ext uri="{BB962C8B-B14F-4D97-AF65-F5344CB8AC3E}">
        <p14:creationId xmlns:p14="http://schemas.microsoft.com/office/powerpoint/2010/main" val="36069755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08589"/>
            <a:ext cx="8686800" cy="4648197"/>
          </a:xfrm>
        </p:spPr>
        <p:txBody>
          <a:bodyPr/>
          <a:lstStyle/>
          <a:p>
            <a:pPr lvl="2">
              <a:buFont typeface="Wingdings" panose="05000000000000000000" pitchFamily="2" charset="2"/>
              <a:buChar char="§"/>
            </a:pPr>
            <a:r>
              <a:rPr lang="en-GB" b="1" dirty="0"/>
              <a:t>Ecology is the main “user” at stretches containing EWR sites. </a:t>
            </a:r>
            <a:r>
              <a:rPr lang="en-GB" b="1" dirty="0">
                <a:solidFill>
                  <a:srgbClr val="FF0000"/>
                </a:solidFill>
              </a:rPr>
              <a:t>Remember</a:t>
            </a:r>
            <a:r>
              <a:rPr lang="en-GB" b="1" dirty="0"/>
              <a:t> Chapter 3, NWA: </a:t>
            </a:r>
          </a:p>
          <a:p>
            <a:pPr lvl="2">
              <a:buFont typeface="Wingdings" panose="05000000000000000000" pitchFamily="2" charset="2"/>
              <a:buChar char="§"/>
            </a:pPr>
            <a:endParaRPr lang="en-GB" b="1" dirty="0"/>
          </a:p>
          <a:p>
            <a:pPr lvl="2">
              <a:buFont typeface="Wingdings" panose="05000000000000000000" pitchFamily="2" charset="2"/>
              <a:buChar char="§"/>
            </a:pPr>
            <a:endParaRPr lang="en-GB" b="1" dirty="0"/>
          </a:p>
          <a:p>
            <a:pPr lvl="2">
              <a:buFont typeface="Wingdings" panose="05000000000000000000" pitchFamily="2" charset="2"/>
              <a:buChar char="§"/>
            </a:pPr>
            <a:r>
              <a:rPr lang="en-GB" b="1" dirty="0"/>
              <a:t>Information on other users was “checked” at these river stretches.</a:t>
            </a:r>
          </a:p>
          <a:p>
            <a:pPr lvl="2">
              <a:buFont typeface="Wingdings" panose="05000000000000000000" pitchFamily="2" charset="2"/>
              <a:buChar char="§"/>
            </a:pPr>
            <a:r>
              <a:rPr lang="en-GB" b="1" dirty="0"/>
              <a:t>Climate change scenario: some impact expected; impact on ecology most significant.</a:t>
            </a:r>
          </a:p>
          <a:p>
            <a:pPr lvl="2">
              <a:buFont typeface="Wingdings" panose="05000000000000000000" pitchFamily="2" charset="2"/>
              <a:buChar char="§"/>
            </a:pPr>
            <a:r>
              <a:rPr lang="en-GB" b="1" dirty="0"/>
              <a:t>Other scenarios had no impact on driving users, and no implications on </a:t>
            </a:r>
            <a:r>
              <a:rPr lang="en-GB" b="1" dirty="0" err="1"/>
              <a:t>Userspecs</a:t>
            </a:r>
            <a:r>
              <a:rPr lang="en-GB" b="1" dirty="0"/>
              <a:t> expected.</a:t>
            </a:r>
          </a:p>
          <a:p>
            <a:pPr marL="914400" lvl="2" indent="0">
              <a:buNone/>
            </a:pPr>
            <a:endParaRPr lang="en-GB" sz="2600" b="1" dirty="0"/>
          </a:p>
          <a:p>
            <a:pPr lvl="2">
              <a:buFont typeface="Wingdings" panose="05000000000000000000" pitchFamily="2" charset="2"/>
              <a:buChar char="Ø"/>
            </a:pPr>
            <a:endParaRPr lang="en-GB" sz="2600" b="1" dirty="0"/>
          </a:p>
        </p:txBody>
      </p:sp>
      <p:sp>
        <p:nvSpPr>
          <p:cNvPr id="4" name="Rectangle 3"/>
          <p:cNvSpPr/>
          <p:nvPr/>
        </p:nvSpPr>
        <p:spPr>
          <a:xfrm>
            <a:off x="284866" y="242395"/>
            <a:ext cx="8870483" cy="523220"/>
          </a:xfrm>
          <a:prstGeom prst="rect">
            <a:avLst/>
          </a:prstGeom>
        </p:spPr>
        <p:txBody>
          <a:bodyPr wrap="square">
            <a:spAutoFit/>
          </a:bodyPr>
          <a:lstStyle/>
          <a:p>
            <a:pPr algn="ctr"/>
            <a:r>
              <a:rPr lang="en-ZA" sz="2800" b="1" dirty="0">
                <a:solidFill>
                  <a:srgbClr val="002060"/>
                </a:solidFill>
              </a:rPr>
              <a:t>RESULTS: Scenarios</a:t>
            </a:r>
          </a:p>
        </p:txBody>
      </p:sp>
      <p:cxnSp>
        <p:nvCxnSpPr>
          <p:cNvPr id="7" name="Straight Connector 6">
            <a:extLst>
              <a:ext uri="{FF2B5EF4-FFF2-40B4-BE49-F238E27FC236}">
                <a16:creationId xmlns:a16="http://schemas.microsoft.com/office/drawing/2014/main" id="{E2446430-3DE5-BD1B-6846-3CC3EB94461A}"/>
              </a:ext>
            </a:extLst>
          </p:cNvPr>
          <p:cNvCxnSpPr>
            <a:cxnSpLocks/>
          </p:cNvCxnSpPr>
          <p:nvPr/>
        </p:nvCxnSpPr>
        <p:spPr>
          <a:xfrm>
            <a:off x="770096" y="838200"/>
            <a:ext cx="7603808" cy="0"/>
          </a:xfrm>
          <a:prstGeom prst="line">
            <a:avLst/>
          </a:prstGeom>
          <a:ln w="3175"/>
        </p:spPr>
        <p:style>
          <a:lnRef idx="2">
            <a:schemeClr val="accent1"/>
          </a:lnRef>
          <a:fillRef idx="0">
            <a:schemeClr val="accent1"/>
          </a:fillRef>
          <a:effectRef idx="1">
            <a:schemeClr val="accent1"/>
          </a:effectRef>
          <a:fontRef idx="minor">
            <a:schemeClr val="tx1"/>
          </a:fontRef>
        </p:style>
      </p:cxnSp>
      <p:sp>
        <p:nvSpPr>
          <p:cNvPr id="2" name="Text Box 3">
            <a:extLst>
              <a:ext uri="{FF2B5EF4-FFF2-40B4-BE49-F238E27FC236}">
                <a16:creationId xmlns:a16="http://schemas.microsoft.com/office/drawing/2014/main" id="{8DD96B68-266D-A4B2-DFCE-9CA08A4FFE5F}"/>
              </a:ext>
            </a:extLst>
          </p:cNvPr>
          <p:cNvSpPr txBox="1">
            <a:spLocks noChangeArrowheads="1"/>
          </p:cNvSpPr>
          <p:nvPr/>
        </p:nvSpPr>
        <p:spPr bwMode="auto">
          <a:xfrm>
            <a:off x="335391" y="1981200"/>
            <a:ext cx="8478134" cy="7017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90000"/>
              </a:lnSpc>
              <a:spcBef>
                <a:spcPct val="20000"/>
              </a:spcBef>
              <a:buClr>
                <a:schemeClr val="accent1"/>
              </a:buClr>
              <a:buSzPct val="70000"/>
              <a:buFont typeface="Wingdings" panose="05000000000000000000" pitchFamily="2" charset="2"/>
              <a:buNone/>
            </a:pPr>
            <a:r>
              <a:rPr lang="en-US" altLang="en-US" sz="2200" b="1" dirty="0">
                <a:solidFill>
                  <a:srgbClr val="FF0000"/>
                </a:solidFill>
              </a:rPr>
              <a:t>SUSTAINABLE UTILISATION = LONG-TERM BALANCE BETWEEN USE AND PROTECTION OF WATER RESOURCES</a:t>
            </a:r>
            <a:endParaRPr lang="en-GB" altLang="en-US" sz="2200" dirty="0">
              <a:solidFill>
                <a:srgbClr val="FF0000"/>
              </a:solidFill>
            </a:endParaRPr>
          </a:p>
        </p:txBody>
      </p:sp>
    </p:spTree>
    <p:extLst>
      <p:ext uri="{BB962C8B-B14F-4D97-AF65-F5344CB8AC3E}">
        <p14:creationId xmlns:p14="http://schemas.microsoft.com/office/powerpoint/2010/main" val="38400548"/>
      </p:ext>
    </p:extLst>
  </p:cSld>
  <p:clrMapOvr>
    <a:masterClrMapping/>
  </p:clrMapOvr>
</p:sld>
</file>

<file path=ppt/theme/theme1.xml><?xml version="1.0" encoding="utf-8"?>
<a:theme xmlns:a="http://schemas.openxmlformats.org/drawingml/2006/main" name="CO-BRANDED DHS &amp; DWS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CO-BRANDED DHS &amp; DWS PRESENTATION.pot</Template>
  <TotalTime>10655</TotalTime>
  <Words>796</Words>
  <Application>Microsoft Office PowerPoint</Application>
  <PresentationFormat>On-screen Show (4:3)</PresentationFormat>
  <Paragraphs>73</Paragraphs>
  <Slides>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Courier New</vt:lpstr>
      <vt:lpstr>Futura Md BT</vt:lpstr>
      <vt:lpstr>Times New Roman</vt:lpstr>
      <vt:lpstr>Wingdings</vt:lpstr>
      <vt:lpstr>CO-BRANDED DHS &amp; DWS PRESENTATION</vt:lpstr>
      <vt:lpstr>CLASSIFICATION OF SIGNIFICANT WATER RESOURCES AND DETERMINATION OF RESOURCE QUALITY OBJECTIVES FOR WATER RESOURCES IN THE USUTU TO MHLATHUZE CATCHMENTS (WP11387)  </vt:lpstr>
      <vt:lpstr>PowerPoint Presentation</vt:lpstr>
      <vt:lpstr>PROCESS: STEPS 5 (Scenarios) AND 6 (RQOs)</vt:lpstr>
      <vt:lpstr>PowerPoint Presentation</vt:lpstr>
      <vt:lpstr>METHODOLOGY</vt:lpstr>
      <vt:lpstr>PowerPoint Presentation</vt:lpstr>
      <vt:lpstr>W1 (Mhlathuze): Water quality status quo</vt:lpstr>
      <vt:lpstr>PowerPoint Presentation</vt:lpstr>
      <vt:lpstr>PowerPoint Presentation</vt:lpstr>
    </vt:vector>
  </TitlesOfParts>
  <Company>Department of Housing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DOH 3</dc:creator>
  <cp:lastModifiedBy>Makanda Cornelia Koleka</cp:lastModifiedBy>
  <cp:revision>403</cp:revision>
  <dcterms:created xsi:type="dcterms:W3CDTF">2013-08-12T09:46:59Z</dcterms:created>
  <dcterms:modified xsi:type="dcterms:W3CDTF">2023-04-11T10:17:06Z</dcterms:modified>
</cp:coreProperties>
</file>